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8" r:id="rId11"/>
    <p:sldId id="269" r:id="rId12"/>
    <p:sldId id="266"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E7DCF-76D1-45B6-A049-0BD40AD9B6D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7B8BA69-22E6-4A40-A09E-1FE5417DBD9F}">
      <dgm:prSet/>
      <dgm:spPr/>
      <dgm:t>
        <a:bodyPr/>
        <a:lstStyle/>
        <a:p>
          <a:r>
            <a:rPr lang="en-US"/>
            <a:t>To read the excel file into pandas dataframe</a:t>
          </a:r>
        </a:p>
      </dgm:t>
    </dgm:pt>
    <dgm:pt modelId="{7BFC454F-6B04-4197-8F6C-4F0E7624F535}" type="parTrans" cxnId="{00C32DF8-E33E-492E-9769-CCE53C2B4D61}">
      <dgm:prSet/>
      <dgm:spPr/>
      <dgm:t>
        <a:bodyPr/>
        <a:lstStyle/>
        <a:p>
          <a:endParaRPr lang="en-US"/>
        </a:p>
      </dgm:t>
    </dgm:pt>
    <dgm:pt modelId="{A76FA2A6-7DEA-4FE8-A634-4A9826843F27}" type="sibTrans" cxnId="{00C32DF8-E33E-492E-9769-CCE53C2B4D61}">
      <dgm:prSet/>
      <dgm:spPr/>
      <dgm:t>
        <a:bodyPr/>
        <a:lstStyle/>
        <a:p>
          <a:endParaRPr lang="en-US"/>
        </a:p>
      </dgm:t>
    </dgm:pt>
    <dgm:pt modelId="{5B75B90E-B9DA-4088-A0DC-EBF6C5C715A3}">
      <dgm:prSet/>
      <dgm:spPr/>
      <dgm:t>
        <a:bodyPr/>
        <a:lstStyle/>
        <a:p>
          <a:r>
            <a:rPr lang="en-US"/>
            <a:t>To see the top 5 entries in the dataset</a:t>
          </a:r>
        </a:p>
      </dgm:t>
    </dgm:pt>
    <dgm:pt modelId="{45751A2F-4190-4C25-9E94-D16F045B63A8}" type="parTrans" cxnId="{B2883166-2492-476B-A0C7-B0E1EE217DAE}">
      <dgm:prSet/>
      <dgm:spPr/>
      <dgm:t>
        <a:bodyPr/>
        <a:lstStyle/>
        <a:p>
          <a:endParaRPr lang="en-US"/>
        </a:p>
      </dgm:t>
    </dgm:pt>
    <dgm:pt modelId="{BA5CF5C2-F657-46CF-9CC4-65D99FEB673F}" type="sibTrans" cxnId="{B2883166-2492-476B-A0C7-B0E1EE217DAE}">
      <dgm:prSet/>
      <dgm:spPr/>
      <dgm:t>
        <a:bodyPr/>
        <a:lstStyle/>
        <a:p>
          <a:endParaRPr lang="en-US"/>
        </a:p>
      </dgm:t>
    </dgm:pt>
    <dgm:pt modelId="{76D0EFB7-C15B-4369-8CB9-18722864AB51}">
      <dgm:prSet/>
      <dgm:spPr/>
      <dgm:t>
        <a:bodyPr/>
        <a:lstStyle/>
        <a:p>
          <a:r>
            <a:rPr lang="en-IN"/>
            <a:t>For the dataset information</a:t>
          </a:r>
          <a:endParaRPr lang="en-US"/>
        </a:p>
      </dgm:t>
    </dgm:pt>
    <dgm:pt modelId="{54AF1B33-3276-4DE2-8C5C-06492C1F63B9}" type="parTrans" cxnId="{EC62BF7B-9865-4D72-B7DD-DC63E633BAD8}">
      <dgm:prSet/>
      <dgm:spPr/>
      <dgm:t>
        <a:bodyPr/>
        <a:lstStyle/>
        <a:p>
          <a:endParaRPr lang="en-US"/>
        </a:p>
      </dgm:t>
    </dgm:pt>
    <dgm:pt modelId="{4FFB701C-E1A5-4B7B-8B7C-4CE87A1F5572}" type="sibTrans" cxnId="{EC62BF7B-9865-4D72-B7DD-DC63E633BAD8}">
      <dgm:prSet/>
      <dgm:spPr/>
      <dgm:t>
        <a:bodyPr/>
        <a:lstStyle/>
        <a:p>
          <a:endParaRPr lang="en-US"/>
        </a:p>
      </dgm:t>
    </dgm:pt>
    <dgm:pt modelId="{ADCFB69E-3A37-47F1-93D2-B5DF7C1E7972}" type="pres">
      <dgm:prSet presAssocID="{DBDE7DCF-76D1-45B6-A049-0BD40AD9B6D1}" presName="linear" presStyleCnt="0">
        <dgm:presLayoutVars>
          <dgm:animLvl val="lvl"/>
          <dgm:resizeHandles val="exact"/>
        </dgm:presLayoutVars>
      </dgm:prSet>
      <dgm:spPr/>
    </dgm:pt>
    <dgm:pt modelId="{C5C17579-6127-44EA-B52B-19F9ED9CDC4C}" type="pres">
      <dgm:prSet presAssocID="{17B8BA69-22E6-4A40-A09E-1FE5417DBD9F}" presName="parentText" presStyleLbl="node1" presStyleIdx="0" presStyleCnt="3">
        <dgm:presLayoutVars>
          <dgm:chMax val="0"/>
          <dgm:bulletEnabled val="1"/>
        </dgm:presLayoutVars>
      </dgm:prSet>
      <dgm:spPr/>
    </dgm:pt>
    <dgm:pt modelId="{3EC5C90F-09F9-4E70-911F-76129CD9089F}" type="pres">
      <dgm:prSet presAssocID="{A76FA2A6-7DEA-4FE8-A634-4A9826843F27}" presName="spacer" presStyleCnt="0"/>
      <dgm:spPr/>
    </dgm:pt>
    <dgm:pt modelId="{031A50C3-DA50-4BF3-A196-EC072627E0EA}" type="pres">
      <dgm:prSet presAssocID="{5B75B90E-B9DA-4088-A0DC-EBF6C5C715A3}" presName="parentText" presStyleLbl="node1" presStyleIdx="1" presStyleCnt="3">
        <dgm:presLayoutVars>
          <dgm:chMax val="0"/>
          <dgm:bulletEnabled val="1"/>
        </dgm:presLayoutVars>
      </dgm:prSet>
      <dgm:spPr/>
    </dgm:pt>
    <dgm:pt modelId="{DD0894D8-3BA4-4288-B8D9-0A6882200DB0}" type="pres">
      <dgm:prSet presAssocID="{BA5CF5C2-F657-46CF-9CC4-65D99FEB673F}" presName="spacer" presStyleCnt="0"/>
      <dgm:spPr/>
    </dgm:pt>
    <dgm:pt modelId="{4ED6D2CD-2767-4769-AA59-CBD2D57DA0F8}" type="pres">
      <dgm:prSet presAssocID="{76D0EFB7-C15B-4369-8CB9-18722864AB51}" presName="parentText" presStyleLbl="node1" presStyleIdx="2" presStyleCnt="3">
        <dgm:presLayoutVars>
          <dgm:chMax val="0"/>
          <dgm:bulletEnabled val="1"/>
        </dgm:presLayoutVars>
      </dgm:prSet>
      <dgm:spPr/>
    </dgm:pt>
  </dgm:ptLst>
  <dgm:cxnLst>
    <dgm:cxn modelId="{6506E915-8EB2-46E0-9419-F4C6A115D45F}" type="presOf" srcId="{DBDE7DCF-76D1-45B6-A049-0BD40AD9B6D1}" destId="{ADCFB69E-3A37-47F1-93D2-B5DF7C1E7972}" srcOrd="0" destOrd="0" presId="urn:microsoft.com/office/officeart/2005/8/layout/vList2"/>
    <dgm:cxn modelId="{E035981B-332B-4590-806A-6A1C2EB32CAA}" type="presOf" srcId="{5B75B90E-B9DA-4088-A0DC-EBF6C5C715A3}" destId="{031A50C3-DA50-4BF3-A196-EC072627E0EA}" srcOrd="0" destOrd="0" presId="urn:microsoft.com/office/officeart/2005/8/layout/vList2"/>
    <dgm:cxn modelId="{CFDA683C-3EDE-44E8-86E2-E2D17310E9CB}" type="presOf" srcId="{17B8BA69-22E6-4A40-A09E-1FE5417DBD9F}" destId="{C5C17579-6127-44EA-B52B-19F9ED9CDC4C}" srcOrd="0" destOrd="0" presId="urn:microsoft.com/office/officeart/2005/8/layout/vList2"/>
    <dgm:cxn modelId="{B2883166-2492-476B-A0C7-B0E1EE217DAE}" srcId="{DBDE7DCF-76D1-45B6-A049-0BD40AD9B6D1}" destId="{5B75B90E-B9DA-4088-A0DC-EBF6C5C715A3}" srcOrd="1" destOrd="0" parTransId="{45751A2F-4190-4C25-9E94-D16F045B63A8}" sibTransId="{BA5CF5C2-F657-46CF-9CC4-65D99FEB673F}"/>
    <dgm:cxn modelId="{EC62BF7B-9865-4D72-B7DD-DC63E633BAD8}" srcId="{DBDE7DCF-76D1-45B6-A049-0BD40AD9B6D1}" destId="{76D0EFB7-C15B-4369-8CB9-18722864AB51}" srcOrd="2" destOrd="0" parTransId="{54AF1B33-3276-4DE2-8C5C-06492C1F63B9}" sibTransId="{4FFB701C-E1A5-4B7B-8B7C-4CE87A1F5572}"/>
    <dgm:cxn modelId="{2A8E0AB3-E45C-4EB9-8791-F5A612C69BB6}" type="presOf" srcId="{76D0EFB7-C15B-4369-8CB9-18722864AB51}" destId="{4ED6D2CD-2767-4769-AA59-CBD2D57DA0F8}" srcOrd="0" destOrd="0" presId="urn:microsoft.com/office/officeart/2005/8/layout/vList2"/>
    <dgm:cxn modelId="{00C32DF8-E33E-492E-9769-CCE53C2B4D61}" srcId="{DBDE7DCF-76D1-45B6-A049-0BD40AD9B6D1}" destId="{17B8BA69-22E6-4A40-A09E-1FE5417DBD9F}" srcOrd="0" destOrd="0" parTransId="{7BFC454F-6B04-4197-8F6C-4F0E7624F535}" sibTransId="{A76FA2A6-7DEA-4FE8-A634-4A9826843F27}"/>
    <dgm:cxn modelId="{9116CD9E-EB82-4A4E-B88C-CB5C4002A5D2}" type="presParOf" srcId="{ADCFB69E-3A37-47F1-93D2-B5DF7C1E7972}" destId="{C5C17579-6127-44EA-B52B-19F9ED9CDC4C}" srcOrd="0" destOrd="0" presId="urn:microsoft.com/office/officeart/2005/8/layout/vList2"/>
    <dgm:cxn modelId="{D274D338-F2AA-4EBE-85F5-825305970096}" type="presParOf" srcId="{ADCFB69E-3A37-47F1-93D2-B5DF7C1E7972}" destId="{3EC5C90F-09F9-4E70-911F-76129CD9089F}" srcOrd="1" destOrd="0" presId="urn:microsoft.com/office/officeart/2005/8/layout/vList2"/>
    <dgm:cxn modelId="{D53F7BBD-51DF-4F4F-9467-0A54E36AD4CB}" type="presParOf" srcId="{ADCFB69E-3A37-47F1-93D2-B5DF7C1E7972}" destId="{031A50C3-DA50-4BF3-A196-EC072627E0EA}" srcOrd="2" destOrd="0" presId="urn:microsoft.com/office/officeart/2005/8/layout/vList2"/>
    <dgm:cxn modelId="{89DB7EC8-E641-4B5F-8B9A-348E5268AA95}" type="presParOf" srcId="{ADCFB69E-3A37-47F1-93D2-B5DF7C1E7972}" destId="{DD0894D8-3BA4-4288-B8D9-0A6882200DB0}" srcOrd="3" destOrd="0" presId="urn:microsoft.com/office/officeart/2005/8/layout/vList2"/>
    <dgm:cxn modelId="{D0475730-EB9B-4216-899D-A47CDC4304DD}" type="presParOf" srcId="{ADCFB69E-3A37-47F1-93D2-B5DF7C1E7972}" destId="{4ED6D2CD-2767-4769-AA59-CBD2D57DA0F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958F5-1963-42BB-BAA9-0C9BD7DAB2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92A51CD-75C5-4EA8-8CD0-10A63C9C0186}">
      <dgm:prSet custT="1"/>
      <dgm:spPr/>
      <dgm:t>
        <a:bodyPr/>
        <a:lstStyle/>
        <a:p>
          <a:r>
            <a:rPr lang="en-US" sz="2400" dirty="0"/>
            <a:t>To drop the column</a:t>
          </a:r>
        </a:p>
      </dgm:t>
    </dgm:pt>
    <dgm:pt modelId="{3AC25477-5F52-4FA2-AE05-D0468B66AC4D}" type="parTrans" cxnId="{2F94F376-F6DA-446A-86D7-5BCF8F5E059D}">
      <dgm:prSet/>
      <dgm:spPr/>
      <dgm:t>
        <a:bodyPr/>
        <a:lstStyle/>
        <a:p>
          <a:endParaRPr lang="en-US"/>
        </a:p>
      </dgm:t>
    </dgm:pt>
    <dgm:pt modelId="{808D3DA1-CBAE-48AA-AC38-26B12C26543A}" type="sibTrans" cxnId="{2F94F376-F6DA-446A-86D7-5BCF8F5E059D}">
      <dgm:prSet/>
      <dgm:spPr/>
      <dgm:t>
        <a:bodyPr/>
        <a:lstStyle/>
        <a:p>
          <a:endParaRPr lang="en-US"/>
        </a:p>
      </dgm:t>
    </dgm:pt>
    <dgm:pt modelId="{F1EE5A46-201D-450C-A3C6-B4237FCCACB5}">
      <dgm:prSet custT="1"/>
      <dgm:spPr/>
      <dgm:t>
        <a:bodyPr/>
        <a:lstStyle/>
        <a:p>
          <a:r>
            <a:rPr lang="en-US" sz="2400" dirty="0"/>
            <a:t>To check for  the outlier columns and the number of outliers in each column</a:t>
          </a:r>
        </a:p>
      </dgm:t>
    </dgm:pt>
    <dgm:pt modelId="{3C6961B6-A182-4975-B13C-CE4928E8B6C1}" type="parTrans" cxnId="{E902B109-F76A-4FD8-A97B-EFFE0A693553}">
      <dgm:prSet/>
      <dgm:spPr/>
      <dgm:t>
        <a:bodyPr/>
        <a:lstStyle/>
        <a:p>
          <a:endParaRPr lang="en-US"/>
        </a:p>
      </dgm:t>
    </dgm:pt>
    <dgm:pt modelId="{A4C401CF-497B-4122-A285-46D7370DDC22}" type="sibTrans" cxnId="{E902B109-F76A-4FD8-A97B-EFFE0A693553}">
      <dgm:prSet/>
      <dgm:spPr/>
      <dgm:t>
        <a:bodyPr/>
        <a:lstStyle/>
        <a:p>
          <a:endParaRPr lang="en-US"/>
        </a:p>
      </dgm:t>
    </dgm:pt>
    <dgm:pt modelId="{1C065933-DADB-4A8D-B9D0-11EF05159A77}" type="pres">
      <dgm:prSet presAssocID="{57D958F5-1963-42BB-BAA9-0C9BD7DAB258}" presName="linear" presStyleCnt="0">
        <dgm:presLayoutVars>
          <dgm:animLvl val="lvl"/>
          <dgm:resizeHandles val="exact"/>
        </dgm:presLayoutVars>
      </dgm:prSet>
      <dgm:spPr/>
    </dgm:pt>
    <dgm:pt modelId="{07A72023-42C4-478B-888E-6DC32507BE61}" type="pres">
      <dgm:prSet presAssocID="{B92A51CD-75C5-4EA8-8CD0-10A63C9C0186}" presName="parentText" presStyleLbl="node1" presStyleIdx="0" presStyleCnt="2" custLinFactY="-143625" custLinFactNeighborX="-28" custLinFactNeighborY="-200000">
        <dgm:presLayoutVars>
          <dgm:chMax val="0"/>
          <dgm:bulletEnabled val="1"/>
        </dgm:presLayoutVars>
      </dgm:prSet>
      <dgm:spPr/>
    </dgm:pt>
    <dgm:pt modelId="{2C2F16E0-A33D-420E-9A53-B57A4B88AA71}" type="pres">
      <dgm:prSet presAssocID="{808D3DA1-CBAE-48AA-AC38-26B12C26543A}" presName="spacer" presStyleCnt="0"/>
      <dgm:spPr/>
    </dgm:pt>
    <dgm:pt modelId="{637D7B9C-B450-4490-B9D4-3190ABDBBF87}" type="pres">
      <dgm:prSet presAssocID="{F1EE5A46-201D-450C-A3C6-B4237FCCACB5}" presName="parentText" presStyleLbl="node1" presStyleIdx="1" presStyleCnt="2" custLinFactY="161902" custLinFactNeighborX="0" custLinFactNeighborY="200000">
        <dgm:presLayoutVars>
          <dgm:chMax val="0"/>
          <dgm:bulletEnabled val="1"/>
        </dgm:presLayoutVars>
      </dgm:prSet>
      <dgm:spPr/>
    </dgm:pt>
  </dgm:ptLst>
  <dgm:cxnLst>
    <dgm:cxn modelId="{E902B109-F76A-4FD8-A97B-EFFE0A693553}" srcId="{57D958F5-1963-42BB-BAA9-0C9BD7DAB258}" destId="{F1EE5A46-201D-450C-A3C6-B4237FCCACB5}" srcOrd="1" destOrd="0" parTransId="{3C6961B6-A182-4975-B13C-CE4928E8B6C1}" sibTransId="{A4C401CF-497B-4122-A285-46D7370DDC22}"/>
    <dgm:cxn modelId="{EC53920A-1C85-4196-A365-0A07684DA7B0}" type="presOf" srcId="{57D958F5-1963-42BB-BAA9-0C9BD7DAB258}" destId="{1C065933-DADB-4A8D-B9D0-11EF05159A77}" srcOrd="0" destOrd="0" presId="urn:microsoft.com/office/officeart/2005/8/layout/vList2"/>
    <dgm:cxn modelId="{9FCFA125-E37C-47A0-A624-BBDEDE51F4B7}" type="presOf" srcId="{F1EE5A46-201D-450C-A3C6-B4237FCCACB5}" destId="{637D7B9C-B450-4490-B9D4-3190ABDBBF87}" srcOrd="0" destOrd="0" presId="urn:microsoft.com/office/officeart/2005/8/layout/vList2"/>
    <dgm:cxn modelId="{20C4224D-8E2B-422F-BEAD-80A6F7114099}" type="presOf" srcId="{B92A51CD-75C5-4EA8-8CD0-10A63C9C0186}" destId="{07A72023-42C4-478B-888E-6DC32507BE61}" srcOrd="0" destOrd="0" presId="urn:microsoft.com/office/officeart/2005/8/layout/vList2"/>
    <dgm:cxn modelId="{2F94F376-F6DA-446A-86D7-5BCF8F5E059D}" srcId="{57D958F5-1963-42BB-BAA9-0C9BD7DAB258}" destId="{B92A51CD-75C5-4EA8-8CD0-10A63C9C0186}" srcOrd="0" destOrd="0" parTransId="{3AC25477-5F52-4FA2-AE05-D0468B66AC4D}" sibTransId="{808D3DA1-CBAE-48AA-AC38-26B12C26543A}"/>
    <dgm:cxn modelId="{4EC3E591-C481-49F2-9956-65458CE3856D}" type="presParOf" srcId="{1C065933-DADB-4A8D-B9D0-11EF05159A77}" destId="{07A72023-42C4-478B-888E-6DC32507BE61}" srcOrd="0" destOrd="0" presId="urn:microsoft.com/office/officeart/2005/8/layout/vList2"/>
    <dgm:cxn modelId="{47087F77-F075-4AC1-BC1E-EF740C18735C}" type="presParOf" srcId="{1C065933-DADB-4A8D-B9D0-11EF05159A77}" destId="{2C2F16E0-A33D-420E-9A53-B57A4B88AA71}" srcOrd="1" destOrd="0" presId="urn:microsoft.com/office/officeart/2005/8/layout/vList2"/>
    <dgm:cxn modelId="{CC579DC9-8F33-45D9-AAFA-B5963191DFB2}" type="presParOf" srcId="{1C065933-DADB-4A8D-B9D0-11EF05159A77}" destId="{637D7B9C-B450-4490-B9D4-3190ABDBBF8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08DA8-08DF-4A4F-AF58-BD0A182969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350DBC-FA17-49EB-8613-170E25C769D9}">
      <dgm:prSet custT="1"/>
      <dgm:spPr/>
      <dgm:t>
        <a:bodyPr/>
        <a:lstStyle/>
        <a:p>
          <a:r>
            <a:rPr lang="en-US" sz="2400" dirty="0" err="1"/>
            <a:t>Winsorization</a:t>
          </a:r>
          <a:r>
            <a:rPr lang="en-US" sz="2400" dirty="0"/>
            <a:t> was used to handle outliers</a:t>
          </a:r>
        </a:p>
      </dgm:t>
    </dgm:pt>
    <dgm:pt modelId="{E1B030C1-88D4-4EFA-8967-B1D0DBC0694C}" type="parTrans" cxnId="{1A4BD8AC-4EB0-4C03-9B3B-6542C3C97601}">
      <dgm:prSet/>
      <dgm:spPr/>
      <dgm:t>
        <a:bodyPr/>
        <a:lstStyle/>
        <a:p>
          <a:endParaRPr lang="en-US"/>
        </a:p>
      </dgm:t>
    </dgm:pt>
    <dgm:pt modelId="{39241536-A142-4F56-8F70-6B707F9929E5}" type="sibTrans" cxnId="{1A4BD8AC-4EB0-4C03-9B3B-6542C3C97601}">
      <dgm:prSet/>
      <dgm:spPr/>
      <dgm:t>
        <a:bodyPr/>
        <a:lstStyle/>
        <a:p>
          <a:endParaRPr lang="en-US"/>
        </a:p>
      </dgm:t>
    </dgm:pt>
    <dgm:pt modelId="{6E490931-123F-4566-A3F9-C5F53AD23417}">
      <dgm:prSet custT="1"/>
      <dgm:spPr/>
      <dgm:t>
        <a:bodyPr/>
        <a:lstStyle/>
        <a:p>
          <a:r>
            <a:rPr lang="en-US" sz="2400" dirty="0"/>
            <a:t>Skewness of the data was checked</a:t>
          </a:r>
        </a:p>
      </dgm:t>
    </dgm:pt>
    <dgm:pt modelId="{0D2C23EB-94BE-4BA0-BBB3-014708F7B0A3}" type="parTrans" cxnId="{252E1D0D-7A5B-4374-9C0B-8C60245313A3}">
      <dgm:prSet/>
      <dgm:spPr/>
      <dgm:t>
        <a:bodyPr/>
        <a:lstStyle/>
        <a:p>
          <a:endParaRPr lang="en-US"/>
        </a:p>
      </dgm:t>
    </dgm:pt>
    <dgm:pt modelId="{CB98EF32-63A2-481C-AF61-68B09BFB9275}" type="sibTrans" cxnId="{252E1D0D-7A5B-4374-9C0B-8C60245313A3}">
      <dgm:prSet/>
      <dgm:spPr/>
      <dgm:t>
        <a:bodyPr/>
        <a:lstStyle/>
        <a:p>
          <a:endParaRPr lang="en-US"/>
        </a:p>
      </dgm:t>
    </dgm:pt>
    <dgm:pt modelId="{9F43BA2A-FA0F-45DC-9FB8-2F5B4FA76815}" type="pres">
      <dgm:prSet presAssocID="{41608DA8-08DF-4A4F-AF58-BD0A182969B5}" presName="linear" presStyleCnt="0">
        <dgm:presLayoutVars>
          <dgm:animLvl val="lvl"/>
          <dgm:resizeHandles val="exact"/>
        </dgm:presLayoutVars>
      </dgm:prSet>
      <dgm:spPr/>
    </dgm:pt>
    <dgm:pt modelId="{4E2B8897-1609-4C73-B80F-898F9BDEDD7F}" type="pres">
      <dgm:prSet presAssocID="{D8350DBC-FA17-49EB-8613-170E25C769D9}" presName="parentText" presStyleLbl="node1" presStyleIdx="0" presStyleCnt="2" custScaleY="200967">
        <dgm:presLayoutVars>
          <dgm:chMax val="0"/>
          <dgm:bulletEnabled val="1"/>
        </dgm:presLayoutVars>
      </dgm:prSet>
      <dgm:spPr/>
    </dgm:pt>
    <dgm:pt modelId="{034363BC-245F-4C49-8BBE-07764DBF8ED0}" type="pres">
      <dgm:prSet presAssocID="{39241536-A142-4F56-8F70-6B707F9929E5}" presName="spacer" presStyleCnt="0"/>
      <dgm:spPr/>
    </dgm:pt>
    <dgm:pt modelId="{54D146D3-3FD3-4153-B0D7-87D4CC4B0B97}" type="pres">
      <dgm:prSet presAssocID="{6E490931-123F-4566-A3F9-C5F53AD23417}" presName="parentText" presStyleLbl="node1" presStyleIdx="1" presStyleCnt="2">
        <dgm:presLayoutVars>
          <dgm:chMax val="0"/>
          <dgm:bulletEnabled val="1"/>
        </dgm:presLayoutVars>
      </dgm:prSet>
      <dgm:spPr/>
    </dgm:pt>
  </dgm:ptLst>
  <dgm:cxnLst>
    <dgm:cxn modelId="{252E1D0D-7A5B-4374-9C0B-8C60245313A3}" srcId="{41608DA8-08DF-4A4F-AF58-BD0A182969B5}" destId="{6E490931-123F-4566-A3F9-C5F53AD23417}" srcOrd="1" destOrd="0" parTransId="{0D2C23EB-94BE-4BA0-BBB3-014708F7B0A3}" sibTransId="{CB98EF32-63A2-481C-AF61-68B09BFB9275}"/>
    <dgm:cxn modelId="{4F68672E-4E1E-4ED1-9D63-29741E37AF8C}" type="presOf" srcId="{D8350DBC-FA17-49EB-8613-170E25C769D9}" destId="{4E2B8897-1609-4C73-B80F-898F9BDEDD7F}" srcOrd="0" destOrd="0" presId="urn:microsoft.com/office/officeart/2005/8/layout/vList2"/>
    <dgm:cxn modelId="{28BD7B4A-7347-49B4-96FE-7834E9042A36}" type="presOf" srcId="{6E490931-123F-4566-A3F9-C5F53AD23417}" destId="{54D146D3-3FD3-4153-B0D7-87D4CC4B0B97}" srcOrd="0" destOrd="0" presId="urn:microsoft.com/office/officeart/2005/8/layout/vList2"/>
    <dgm:cxn modelId="{1A4BD8AC-4EB0-4C03-9B3B-6542C3C97601}" srcId="{41608DA8-08DF-4A4F-AF58-BD0A182969B5}" destId="{D8350DBC-FA17-49EB-8613-170E25C769D9}" srcOrd="0" destOrd="0" parTransId="{E1B030C1-88D4-4EFA-8967-B1D0DBC0694C}" sibTransId="{39241536-A142-4F56-8F70-6B707F9929E5}"/>
    <dgm:cxn modelId="{3564E5B1-1492-4159-882C-D7C330C41DE3}" type="presOf" srcId="{41608DA8-08DF-4A4F-AF58-BD0A182969B5}" destId="{9F43BA2A-FA0F-45DC-9FB8-2F5B4FA76815}" srcOrd="0" destOrd="0" presId="urn:microsoft.com/office/officeart/2005/8/layout/vList2"/>
    <dgm:cxn modelId="{FC2D0933-A56E-4AE0-8AE9-16DBC32A9BBD}" type="presParOf" srcId="{9F43BA2A-FA0F-45DC-9FB8-2F5B4FA76815}" destId="{4E2B8897-1609-4C73-B80F-898F9BDEDD7F}" srcOrd="0" destOrd="0" presId="urn:microsoft.com/office/officeart/2005/8/layout/vList2"/>
    <dgm:cxn modelId="{B1009267-B6E9-4EF9-AFEE-41810666873D}" type="presParOf" srcId="{9F43BA2A-FA0F-45DC-9FB8-2F5B4FA76815}" destId="{034363BC-245F-4C49-8BBE-07764DBF8ED0}" srcOrd="1" destOrd="0" presId="urn:microsoft.com/office/officeart/2005/8/layout/vList2"/>
    <dgm:cxn modelId="{F24D50E1-7F3B-4465-BE83-FB5DAA547BE2}" type="presParOf" srcId="{9F43BA2A-FA0F-45DC-9FB8-2F5B4FA76815}" destId="{54D146D3-3FD3-4153-B0D7-87D4CC4B0B9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6CA872-E388-4AC0-823B-7F5A2A27B8C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5C1B321-7729-428E-889E-4FC3F7E4AD7C}">
      <dgm:prSet/>
      <dgm:spPr/>
      <dgm:t>
        <a:bodyPr/>
        <a:lstStyle/>
        <a:p>
          <a:pPr>
            <a:lnSpc>
              <a:spcPct val="100000"/>
            </a:lnSpc>
          </a:pPr>
          <a:r>
            <a:rPr lang="en-US"/>
            <a:t>Based on the performance metrics , it's evident that the Random Forest model outperforms both the Linear Regression and Decision Tree models across multiple metrics, including lower Mean Squared Error (MSE), Mean Absolute Error (MAE), Root Mean Squared Error (RMSE), and higher R-squared value. </a:t>
          </a:r>
        </a:p>
      </dgm:t>
    </dgm:pt>
    <dgm:pt modelId="{9847332D-ED12-4F5B-9AEB-C9C3777CA9CB}" type="parTrans" cxnId="{ED416FFF-52CC-43B9-8A91-081A3CDA7173}">
      <dgm:prSet/>
      <dgm:spPr/>
      <dgm:t>
        <a:bodyPr/>
        <a:lstStyle/>
        <a:p>
          <a:endParaRPr lang="en-US"/>
        </a:p>
      </dgm:t>
    </dgm:pt>
    <dgm:pt modelId="{6F501129-F28D-45AD-A8C9-D09D53AA8689}" type="sibTrans" cxnId="{ED416FFF-52CC-43B9-8A91-081A3CDA7173}">
      <dgm:prSet/>
      <dgm:spPr/>
      <dgm:t>
        <a:bodyPr/>
        <a:lstStyle/>
        <a:p>
          <a:endParaRPr lang="en-US"/>
        </a:p>
      </dgm:t>
    </dgm:pt>
    <dgm:pt modelId="{5D342BBC-2658-485B-96FB-E5D642A86A34}">
      <dgm:prSet/>
      <dgm:spPr/>
      <dgm:t>
        <a:bodyPr/>
        <a:lstStyle/>
        <a:p>
          <a:pPr>
            <a:lnSpc>
              <a:spcPct val="100000"/>
            </a:lnSpc>
          </a:pPr>
          <a:r>
            <a:rPr lang="en-US"/>
            <a:t>This suggests that the Random Forest model provides a better fit and higher accuracy in predicting the target variable compared to the other two models. Therefore, it can be concluded that the Random Forest model is the most effective among the three for this particular task.</a:t>
          </a:r>
        </a:p>
      </dgm:t>
    </dgm:pt>
    <dgm:pt modelId="{6D8FC61D-DB4C-457F-B9B6-1DE58DA1E24D}" type="parTrans" cxnId="{8B44B42B-A217-4A1E-82B2-B982428EA85D}">
      <dgm:prSet/>
      <dgm:spPr/>
      <dgm:t>
        <a:bodyPr/>
        <a:lstStyle/>
        <a:p>
          <a:endParaRPr lang="en-US"/>
        </a:p>
      </dgm:t>
    </dgm:pt>
    <dgm:pt modelId="{9A116902-0A8B-4D79-89F3-92BD19566D38}" type="sibTrans" cxnId="{8B44B42B-A217-4A1E-82B2-B982428EA85D}">
      <dgm:prSet/>
      <dgm:spPr/>
      <dgm:t>
        <a:bodyPr/>
        <a:lstStyle/>
        <a:p>
          <a:endParaRPr lang="en-US"/>
        </a:p>
      </dgm:t>
    </dgm:pt>
    <dgm:pt modelId="{7C4B5061-EB6A-41D4-BF09-7D40DC11E7D8}" type="pres">
      <dgm:prSet presAssocID="{636CA872-E388-4AC0-823B-7F5A2A27B8C9}" presName="root" presStyleCnt="0">
        <dgm:presLayoutVars>
          <dgm:dir/>
          <dgm:resizeHandles val="exact"/>
        </dgm:presLayoutVars>
      </dgm:prSet>
      <dgm:spPr/>
    </dgm:pt>
    <dgm:pt modelId="{0116B327-8C26-4DB3-BDF4-22F76A3A025B}" type="pres">
      <dgm:prSet presAssocID="{85C1B321-7729-428E-889E-4FC3F7E4AD7C}" presName="compNode" presStyleCnt="0"/>
      <dgm:spPr/>
    </dgm:pt>
    <dgm:pt modelId="{7E93AA7F-C936-4305-AB18-B354DA8D58FF}" type="pres">
      <dgm:prSet presAssocID="{85C1B321-7729-428E-889E-4FC3F7E4AD7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7ED47E1-A753-48CB-9631-39F24F1AC909}" type="pres">
      <dgm:prSet presAssocID="{85C1B321-7729-428E-889E-4FC3F7E4AD7C}" presName="spaceRect" presStyleCnt="0"/>
      <dgm:spPr/>
    </dgm:pt>
    <dgm:pt modelId="{B8C5436F-398B-44DA-AB1D-CC82BA512055}" type="pres">
      <dgm:prSet presAssocID="{85C1B321-7729-428E-889E-4FC3F7E4AD7C}" presName="textRect" presStyleLbl="revTx" presStyleIdx="0" presStyleCnt="2">
        <dgm:presLayoutVars>
          <dgm:chMax val="1"/>
          <dgm:chPref val="1"/>
        </dgm:presLayoutVars>
      </dgm:prSet>
      <dgm:spPr/>
    </dgm:pt>
    <dgm:pt modelId="{20A565FF-C6C3-4B50-842F-FC29B41BA68E}" type="pres">
      <dgm:prSet presAssocID="{6F501129-F28D-45AD-A8C9-D09D53AA8689}" presName="sibTrans" presStyleCnt="0"/>
      <dgm:spPr/>
    </dgm:pt>
    <dgm:pt modelId="{DA5C9379-8C1E-4C85-BA88-E17CFEA13B75}" type="pres">
      <dgm:prSet presAssocID="{5D342BBC-2658-485B-96FB-E5D642A86A34}" presName="compNode" presStyleCnt="0"/>
      <dgm:spPr/>
    </dgm:pt>
    <dgm:pt modelId="{D1B449C1-B58F-4D3A-B7A5-DCE0593A22D3}" type="pres">
      <dgm:prSet presAssocID="{5D342BBC-2658-485B-96FB-E5D642A86A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corn"/>
        </a:ext>
      </dgm:extLst>
    </dgm:pt>
    <dgm:pt modelId="{62634537-5AFC-4A5F-8EBE-6AF678B504C8}" type="pres">
      <dgm:prSet presAssocID="{5D342BBC-2658-485B-96FB-E5D642A86A34}" presName="spaceRect" presStyleCnt="0"/>
      <dgm:spPr/>
    </dgm:pt>
    <dgm:pt modelId="{0CB27A27-DAB4-4F8D-A13C-D1913A525DBD}" type="pres">
      <dgm:prSet presAssocID="{5D342BBC-2658-485B-96FB-E5D642A86A34}" presName="textRect" presStyleLbl="revTx" presStyleIdx="1" presStyleCnt="2">
        <dgm:presLayoutVars>
          <dgm:chMax val="1"/>
          <dgm:chPref val="1"/>
        </dgm:presLayoutVars>
      </dgm:prSet>
      <dgm:spPr/>
    </dgm:pt>
  </dgm:ptLst>
  <dgm:cxnLst>
    <dgm:cxn modelId="{6CA1B40A-E0DC-4042-8C9E-4DBBCEABDD3D}" type="presOf" srcId="{636CA872-E388-4AC0-823B-7F5A2A27B8C9}" destId="{7C4B5061-EB6A-41D4-BF09-7D40DC11E7D8}" srcOrd="0" destOrd="0" presId="urn:microsoft.com/office/officeart/2018/2/layout/IconLabelList"/>
    <dgm:cxn modelId="{CF201211-F2F8-4FF0-AC36-6A6DB1284A92}" type="presOf" srcId="{85C1B321-7729-428E-889E-4FC3F7E4AD7C}" destId="{B8C5436F-398B-44DA-AB1D-CC82BA512055}" srcOrd="0" destOrd="0" presId="urn:microsoft.com/office/officeart/2018/2/layout/IconLabelList"/>
    <dgm:cxn modelId="{8B44B42B-A217-4A1E-82B2-B982428EA85D}" srcId="{636CA872-E388-4AC0-823B-7F5A2A27B8C9}" destId="{5D342BBC-2658-485B-96FB-E5D642A86A34}" srcOrd="1" destOrd="0" parTransId="{6D8FC61D-DB4C-457F-B9B6-1DE58DA1E24D}" sibTransId="{9A116902-0A8B-4D79-89F3-92BD19566D38}"/>
    <dgm:cxn modelId="{D9C6E73C-A669-45B6-9BE3-7698672D6539}" type="presOf" srcId="{5D342BBC-2658-485B-96FB-E5D642A86A34}" destId="{0CB27A27-DAB4-4F8D-A13C-D1913A525DBD}" srcOrd="0" destOrd="0" presId="urn:microsoft.com/office/officeart/2018/2/layout/IconLabelList"/>
    <dgm:cxn modelId="{ED416FFF-52CC-43B9-8A91-081A3CDA7173}" srcId="{636CA872-E388-4AC0-823B-7F5A2A27B8C9}" destId="{85C1B321-7729-428E-889E-4FC3F7E4AD7C}" srcOrd="0" destOrd="0" parTransId="{9847332D-ED12-4F5B-9AEB-C9C3777CA9CB}" sibTransId="{6F501129-F28D-45AD-A8C9-D09D53AA8689}"/>
    <dgm:cxn modelId="{861BF602-6FB0-40BA-8D25-C1576A17C173}" type="presParOf" srcId="{7C4B5061-EB6A-41D4-BF09-7D40DC11E7D8}" destId="{0116B327-8C26-4DB3-BDF4-22F76A3A025B}" srcOrd="0" destOrd="0" presId="urn:microsoft.com/office/officeart/2018/2/layout/IconLabelList"/>
    <dgm:cxn modelId="{044B85FA-1731-4530-A5C9-D989AE69DDD2}" type="presParOf" srcId="{0116B327-8C26-4DB3-BDF4-22F76A3A025B}" destId="{7E93AA7F-C936-4305-AB18-B354DA8D58FF}" srcOrd="0" destOrd="0" presId="urn:microsoft.com/office/officeart/2018/2/layout/IconLabelList"/>
    <dgm:cxn modelId="{2CACBB7B-01A9-43E6-9FB7-C7CB5AC5ABA1}" type="presParOf" srcId="{0116B327-8C26-4DB3-BDF4-22F76A3A025B}" destId="{E7ED47E1-A753-48CB-9631-39F24F1AC909}" srcOrd="1" destOrd="0" presId="urn:microsoft.com/office/officeart/2018/2/layout/IconLabelList"/>
    <dgm:cxn modelId="{21B58059-88B6-4397-9BD6-6F30DEBF7E32}" type="presParOf" srcId="{0116B327-8C26-4DB3-BDF4-22F76A3A025B}" destId="{B8C5436F-398B-44DA-AB1D-CC82BA512055}" srcOrd="2" destOrd="0" presId="urn:microsoft.com/office/officeart/2018/2/layout/IconLabelList"/>
    <dgm:cxn modelId="{BCFE9994-ACBA-43B9-AD57-284FBEC81541}" type="presParOf" srcId="{7C4B5061-EB6A-41D4-BF09-7D40DC11E7D8}" destId="{20A565FF-C6C3-4B50-842F-FC29B41BA68E}" srcOrd="1" destOrd="0" presId="urn:microsoft.com/office/officeart/2018/2/layout/IconLabelList"/>
    <dgm:cxn modelId="{828FD22E-F8F9-4167-BF53-A3A6468D8A99}" type="presParOf" srcId="{7C4B5061-EB6A-41D4-BF09-7D40DC11E7D8}" destId="{DA5C9379-8C1E-4C85-BA88-E17CFEA13B75}" srcOrd="2" destOrd="0" presId="urn:microsoft.com/office/officeart/2018/2/layout/IconLabelList"/>
    <dgm:cxn modelId="{A54E4BB8-A4F9-4463-9863-D59F1E97FB12}" type="presParOf" srcId="{DA5C9379-8C1E-4C85-BA88-E17CFEA13B75}" destId="{D1B449C1-B58F-4D3A-B7A5-DCE0593A22D3}" srcOrd="0" destOrd="0" presId="urn:microsoft.com/office/officeart/2018/2/layout/IconLabelList"/>
    <dgm:cxn modelId="{BAC265C2-3A4C-4D82-A839-A1577C2237F7}" type="presParOf" srcId="{DA5C9379-8C1E-4C85-BA88-E17CFEA13B75}" destId="{62634537-5AFC-4A5F-8EBE-6AF678B504C8}" srcOrd="1" destOrd="0" presId="urn:microsoft.com/office/officeart/2018/2/layout/IconLabelList"/>
    <dgm:cxn modelId="{4E490F0A-AFD4-4A36-8290-740AC89D3147}" type="presParOf" srcId="{DA5C9379-8C1E-4C85-BA88-E17CFEA13B75}" destId="{0CB27A27-DAB4-4F8D-A13C-D1913A525DB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CD78B9-AB18-49A2-9579-CC17E0D17FC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0246D63-EFDD-4A69-BC72-FF3EAC6BA4D3}">
      <dgm:prSet/>
      <dgm:spPr/>
      <dgm:t>
        <a:bodyPr/>
        <a:lstStyle/>
        <a:p>
          <a:r>
            <a:rPr lang="en-US"/>
            <a:t>THANK YOU!</a:t>
          </a:r>
        </a:p>
      </dgm:t>
    </dgm:pt>
    <dgm:pt modelId="{7927776C-ABC7-498E-8F55-82753972FA73}" type="parTrans" cxnId="{86026631-968C-40D3-A864-0B949F4DB225}">
      <dgm:prSet/>
      <dgm:spPr/>
      <dgm:t>
        <a:bodyPr/>
        <a:lstStyle/>
        <a:p>
          <a:endParaRPr lang="en-US"/>
        </a:p>
      </dgm:t>
    </dgm:pt>
    <dgm:pt modelId="{890DF6EF-17EE-4627-BDB0-5069AE9815B6}" type="sibTrans" cxnId="{86026631-968C-40D3-A864-0B949F4DB225}">
      <dgm:prSet/>
      <dgm:spPr/>
      <dgm:t>
        <a:bodyPr/>
        <a:lstStyle/>
        <a:p>
          <a:endParaRPr lang="en-US"/>
        </a:p>
      </dgm:t>
    </dgm:pt>
    <dgm:pt modelId="{F3B450F4-B919-4118-857A-0598E62B0819}" type="pres">
      <dgm:prSet presAssocID="{28CD78B9-AB18-49A2-9579-CC17E0D17FCA}" presName="hierChild1" presStyleCnt="0">
        <dgm:presLayoutVars>
          <dgm:chPref val="1"/>
          <dgm:dir/>
          <dgm:animOne val="branch"/>
          <dgm:animLvl val="lvl"/>
          <dgm:resizeHandles/>
        </dgm:presLayoutVars>
      </dgm:prSet>
      <dgm:spPr/>
    </dgm:pt>
    <dgm:pt modelId="{C95263D9-246A-4AE7-A43D-0BB767DF6219}" type="pres">
      <dgm:prSet presAssocID="{90246D63-EFDD-4A69-BC72-FF3EAC6BA4D3}" presName="hierRoot1" presStyleCnt="0"/>
      <dgm:spPr/>
    </dgm:pt>
    <dgm:pt modelId="{E0D702B7-98F4-4745-9883-BBBC834B2D90}" type="pres">
      <dgm:prSet presAssocID="{90246D63-EFDD-4A69-BC72-FF3EAC6BA4D3}" presName="composite" presStyleCnt="0"/>
      <dgm:spPr/>
    </dgm:pt>
    <dgm:pt modelId="{D090C7DA-3F55-4700-A1FE-DC60275C998E}" type="pres">
      <dgm:prSet presAssocID="{90246D63-EFDD-4A69-BC72-FF3EAC6BA4D3}" presName="background" presStyleLbl="node0" presStyleIdx="0" presStyleCnt="1"/>
      <dgm:spPr/>
    </dgm:pt>
    <dgm:pt modelId="{42FA0ECF-DA24-4A1D-A910-9E57F02462FE}" type="pres">
      <dgm:prSet presAssocID="{90246D63-EFDD-4A69-BC72-FF3EAC6BA4D3}" presName="text" presStyleLbl="fgAcc0" presStyleIdx="0" presStyleCnt="1">
        <dgm:presLayoutVars>
          <dgm:chPref val="3"/>
        </dgm:presLayoutVars>
      </dgm:prSet>
      <dgm:spPr/>
    </dgm:pt>
    <dgm:pt modelId="{E8E88801-7165-4E73-B7E6-F86C7EA38BCB}" type="pres">
      <dgm:prSet presAssocID="{90246D63-EFDD-4A69-BC72-FF3EAC6BA4D3}" presName="hierChild2" presStyleCnt="0"/>
      <dgm:spPr/>
    </dgm:pt>
  </dgm:ptLst>
  <dgm:cxnLst>
    <dgm:cxn modelId="{86026631-968C-40D3-A864-0B949F4DB225}" srcId="{28CD78B9-AB18-49A2-9579-CC17E0D17FCA}" destId="{90246D63-EFDD-4A69-BC72-FF3EAC6BA4D3}" srcOrd="0" destOrd="0" parTransId="{7927776C-ABC7-498E-8F55-82753972FA73}" sibTransId="{890DF6EF-17EE-4627-BDB0-5069AE9815B6}"/>
    <dgm:cxn modelId="{7085CDB2-4E09-4DAB-836C-FEC936B116D5}" type="presOf" srcId="{28CD78B9-AB18-49A2-9579-CC17E0D17FCA}" destId="{F3B450F4-B919-4118-857A-0598E62B0819}" srcOrd="0" destOrd="0" presId="urn:microsoft.com/office/officeart/2005/8/layout/hierarchy1"/>
    <dgm:cxn modelId="{52A917E0-C8B6-4BDB-9A74-679E3FA28E5D}" type="presOf" srcId="{90246D63-EFDD-4A69-BC72-FF3EAC6BA4D3}" destId="{42FA0ECF-DA24-4A1D-A910-9E57F02462FE}" srcOrd="0" destOrd="0" presId="urn:microsoft.com/office/officeart/2005/8/layout/hierarchy1"/>
    <dgm:cxn modelId="{97197900-9BE2-4FAB-A014-7DDB99721877}" type="presParOf" srcId="{F3B450F4-B919-4118-857A-0598E62B0819}" destId="{C95263D9-246A-4AE7-A43D-0BB767DF6219}" srcOrd="0" destOrd="0" presId="urn:microsoft.com/office/officeart/2005/8/layout/hierarchy1"/>
    <dgm:cxn modelId="{5D830F0B-7680-4F61-AC36-B48433656304}" type="presParOf" srcId="{C95263D9-246A-4AE7-A43D-0BB767DF6219}" destId="{E0D702B7-98F4-4745-9883-BBBC834B2D90}" srcOrd="0" destOrd="0" presId="urn:microsoft.com/office/officeart/2005/8/layout/hierarchy1"/>
    <dgm:cxn modelId="{F2A71731-E16A-4A71-A2BF-FA014CE6BD46}" type="presParOf" srcId="{E0D702B7-98F4-4745-9883-BBBC834B2D90}" destId="{D090C7DA-3F55-4700-A1FE-DC60275C998E}" srcOrd="0" destOrd="0" presId="urn:microsoft.com/office/officeart/2005/8/layout/hierarchy1"/>
    <dgm:cxn modelId="{2BF8B23B-1289-453C-850D-2246E3C7256F}" type="presParOf" srcId="{E0D702B7-98F4-4745-9883-BBBC834B2D90}" destId="{42FA0ECF-DA24-4A1D-A910-9E57F02462FE}" srcOrd="1" destOrd="0" presId="urn:microsoft.com/office/officeart/2005/8/layout/hierarchy1"/>
    <dgm:cxn modelId="{11B6F941-4F99-4DD6-9CC7-86374D1888E6}" type="presParOf" srcId="{C95263D9-246A-4AE7-A43D-0BB767DF6219}" destId="{E8E88801-7165-4E73-B7E6-F86C7EA38BC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17579-6127-44EA-B52B-19F9ED9CDC4C}">
      <dsp:nvSpPr>
        <dsp:cNvPr id="0" name=""/>
        <dsp:cNvSpPr/>
      </dsp:nvSpPr>
      <dsp:spPr>
        <a:xfrm>
          <a:off x="0" y="4610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read the excel file into pandas dataframe</a:t>
          </a:r>
        </a:p>
      </dsp:txBody>
      <dsp:txXfrm>
        <a:off x="60199" y="106308"/>
        <a:ext cx="5254242" cy="1112781"/>
      </dsp:txXfrm>
    </dsp:sp>
    <dsp:sp modelId="{031A50C3-DA50-4BF3-A196-EC072627E0EA}">
      <dsp:nvSpPr>
        <dsp:cNvPr id="0" name=""/>
        <dsp:cNvSpPr/>
      </dsp:nvSpPr>
      <dsp:spPr>
        <a:xfrm>
          <a:off x="0" y="136856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 see the top 5 entries in the dataset</a:t>
          </a:r>
        </a:p>
      </dsp:txBody>
      <dsp:txXfrm>
        <a:off x="60199" y="1428768"/>
        <a:ext cx="5254242" cy="1112781"/>
      </dsp:txXfrm>
    </dsp:sp>
    <dsp:sp modelId="{4ED6D2CD-2767-4769-AA59-CBD2D57DA0F8}">
      <dsp:nvSpPr>
        <dsp:cNvPr id="0" name=""/>
        <dsp:cNvSpPr/>
      </dsp:nvSpPr>
      <dsp:spPr>
        <a:xfrm>
          <a:off x="0" y="2691029"/>
          <a:ext cx="537464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For the dataset information</a:t>
          </a:r>
          <a:endParaRPr lang="en-US" sz="3100" kern="1200"/>
        </a:p>
      </dsp:txBody>
      <dsp:txXfrm>
        <a:off x="60199" y="2751228"/>
        <a:ext cx="5254242"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2023-42C4-478B-888E-6DC32507BE61}">
      <dsp:nvSpPr>
        <dsp:cNvPr id="0" name=""/>
        <dsp:cNvSpPr/>
      </dsp:nvSpPr>
      <dsp:spPr>
        <a:xfrm>
          <a:off x="0" y="0"/>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drop the column</a:t>
          </a:r>
        </a:p>
      </dsp:txBody>
      <dsp:txXfrm>
        <a:off x="59399" y="59399"/>
        <a:ext cx="5210121" cy="1098002"/>
      </dsp:txXfrm>
    </dsp:sp>
    <dsp:sp modelId="{637D7B9C-B450-4490-B9D4-3190ABDBBF87}">
      <dsp:nvSpPr>
        <dsp:cNvPr id="0" name=""/>
        <dsp:cNvSpPr/>
      </dsp:nvSpPr>
      <dsp:spPr>
        <a:xfrm>
          <a:off x="0" y="3584513"/>
          <a:ext cx="53289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check for  the outlier columns and the number of outliers in each column</a:t>
          </a:r>
        </a:p>
      </dsp:txBody>
      <dsp:txXfrm>
        <a:off x="59399" y="3643912"/>
        <a:ext cx="5210121"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B8897-1609-4C73-B80F-898F9BDEDD7F}">
      <dsp:nvSpPr>
        <dsp:cNvPr id="0" name=""/>
        <dsp:cNvSpPr/>
      </dsp:nvSpPr>
      <dsp:spPr>
        <a:xfrm>
          <a:off x="0" y="250985"/>
          <a:ext cx="4140200" cy="24453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Winsorization</a:t>
          </a:r>
          <a:r>
            <a:rPr lang="en-US" sz="2400" kern="1200" dirty="0"/>
            <a:t> was used to handle outliers</a:t>
          </a:r>
        </a:p>
      </dsp:txBody>
      <dsp:txXfrm>
        <a:off x="119373" y="370358"/>
        <a:ext cx="3901454" cy="2206620"/>
      </dsp:txXfrm>
    </dsp:sp>
    <dsp:sp modelId="{54D146D3-3FD3-4153-B0D7-87D4CC4B0B97}">
      <dsp:nvSpPr>
        <dsp:cNvPr id="0" name=""/>
        <dsp:cNvSpPr/>
      </dsp:nvSpPr>
      <dsp:spPr>
        <a:xfrm>
          <a:off x="0" y="2883552"/>
          <a:ext cx="41402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Skewness of the data was checked</a:t>
          </a:r>
        </a:p>
      </dsp:txBody>
      <dsp:txXfrm>
        <a:off x="59399" y="2942951"/>
        <a:ext cx="402140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3AA7F-C936-4305-AB18-B354DA8D58FF}">
      <dsp:nvSpPr>
        <dsp:cNvPr id="0" name=""/>
        <dsp:cNvSpPr/>
      </dsp:nvSpPr>
      <dsp:spPr>
        <a:xfrm>
          <a:off x="676298" y="492809"/>
          <a:ext cx="987187" cy="98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5436F-398B-44DA-AB1D-CC82BA512055}">
      <dsp:nvSpPr>
        <dsp:cNvPr id="0" name=""/>
        <dsp:cNvSpPr/>
      </dsp:nvSpPr>
      <dsp:spPr>
        <a:xfrm>
          <a:off x="73016" y="1927820"/>
          <a:ext cx="2193750" cy="15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Based on the performance metrics , it's evident that the Random Forest model outperforms both the Linear Regression and Decision Tree models across multiple metrics, including lower Mean Squared Error (MSE), Mean Absolute Error (MAE), Root Mean Squared Error (RMSE), and higher R-squared value. </a:t>
          </a:r>
        </a:p>
      </dsp:txBody>
      <dsp:txXfrm>
        <a:off x="73016" y="1927820"/>
        <a:ext cx="2193750" cy="1549687"/>
      </dsp:txXfrm>
    </dsp:sp>
    <dsp:sp modelId="{D1B449C1-B58F-4D3A-B7A5-DCE0593A22D3}">
      <dsp:nvSpPr>
        <dsp:cNvPr id="0" name=""/>
        <dsp:cNvSpPr/>
      </dsp:nvSpPr>
      <dsp:spPr>
        <a:xfrm>
          <a:off x="3253954" y="492809"/>
          <a:ext cx="987187" cy="98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27A27-DAB4-4F8D-A13C-D1913A525DBD}">
      <dsp:nvSpPr>
        <dsp:cNvPr id="0" name=""/>
        <dsp:cNvSpPr/>
      </dsp:nvSpPr>
      <dsp:spPr>
        <a:xfrm>
          <a:off x="2650673" y="1927820"/>
          <a:ext cx="2193750" cy="154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suggests that the Random Forest model provides a better fit and higher accuracy in predicting the target variable compared to the other two models. Therefore, it can be concluded that the Random Forest model is the most effective among the three for this particular task.</a:t>
          </a:r>
        </a:p>
      </dsp:txBody>
      <dsp:txXfrm>
        <a:off x="2650673" y="1927820"/>
        <a:ext cx="2193750" cy="1549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0C7DA-3F55-4700-A1FE-DC60275C998E}">
      <dsp:nvSpPr>
        <dsp:cNvPr id="0" name=""/>
        <dsp:cNvSpPr/>
      </dsp:nvSpPr>
      <dsp:spPr>
        <a:xfrm>
          <a:off x="2609998" y="565"/>
          <a:ext cx="5040362" cy="3200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A0ECF-DA24-4A1D-A910-9E57F02462FE}">
      <dsp:nvSpPr>
        <dsp:cNvPr id="0" name=""/>
        <dsp:cNvSpPr/>
      </dsp:nvSpPr>
      <dsp:spPr>
        <a:xfrm>
          <a:off x="3170039" y="532603"/>
          <a:ext cx="5040362" cy="3200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THANK YOU!</a:t>
          </a:r>
        </a:p>
      </dsp:txBody>
      <dsp:txXfrm>
        <a:off x="3263782" y="626346"/>
        <a:ext cx="4852876" cy="30131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2E3-5D28-3B06-8DF4-03C3C263E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F1AF1-D84B-6250-0D38-142C5BE8A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05D323E-5BD1-01A3-9A02-26BE0E82DDCD}"/>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F606E2D5-3872-9E92-2D49-14A2CC1D17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E170CD-02C6-F068-7322-124E9AA7299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721542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107E-D1EA-A4AA-B1B4-68BFEFD199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980C07-D80B-05FC-7C69-DDCAA7896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88F4D7-A2F7-B03D-D7C9-8520D3D8D758}"/>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92153E91-7001-B2A7-D367-16EA0186DB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6B3CB4-773B-9004-22CC-BB9D629929C8}"/>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4431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D08F76-816E-9CF6-EEE3-2C90F1033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183C54-E3B7-0B9D-27BA-26119F513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74B09-3422-F315-53DA-DE340DA93B73}"/>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199E70EB-90EE-DEE1-838A-DC347930CE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19621A-E51E-2B96-8E79-8C09B96B3CEE}"/>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6944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42A2-61D8-CEC2-8BF0-FAFF95C24A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E3B600-F9F9-E034-48EF-8A3A51992A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3B1A9F-802F-4357-BABD-EBF312769C97}"/>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01663741-B6BE-1403-9CAB-B9A90FD05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BD243-770D-0799-24B6-F76D6316515F}"/>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45156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6C2A-B5E4-8C47-1A74-C433FE4AC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379AF-EE30-15F1-23E5-CD4B71C620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3107E1-6B26-BA2A-483F-FB3E7BAAFE6F}"/>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610C773B-8F2F-A7D0-7694-1FF6D58301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FC7063-013E-62F0-C530-BBD8C30B98CB}"/>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002353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A0E0-5971-8050-2791-392DA17F9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72F40B-FBD9-4987-E758-0E07C94E1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811A8E-DC8F-7557-DCB0-3213548DDF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3E9F56-3AE1-FE16-1B22-28DEE69D05D7}"/>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BE94A6B1-3C14-516A-1963-001D6AD12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683276-DCC8-CEAC-64FC-593BDC369E4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63339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3B70-C962-C7EA-D19A-6083E97004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8554C3-8E35-2C8D-445A-474D689B5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CAB85-E58F-86B6-9B40-60512DB5B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DA1FE7-3523-E1DC-F032-8917751F0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C4F0F-9A7F-6548-E982-51FCC80DA9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CA517E-358C-C635-EFBE-DE5D70523F15}"/>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8" name="Footer Placeholder 7">
            <a:extLst>
              <a:ext uri="{FF2B5EF4-FFF2-40B4-BE49-F238E27FC236}">
                <a16:creationId xmlns:a16="http://schemas.microsoft.com/office/drawing/2014/main" id="{21990DDE-C1C4-B341-C80B-9A42BBBC5C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58260A-3AEE-4516-BCDC-1EC35A74AEA1}"/>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3215128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DA05-184C-CED3-7A9C-4F7B05B810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D42745-0D49-474A-C943-0986A0AFAF2C}"/>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4" name="Footer Placeholder 3">
            <a:extLst>
              <a:ext uri="{FF2B5EF4-FFF2-40B4-BE49-F238E27FC236}">
                <a16:creationId xmlns:a16="http://schemas.microsoft.com/office/drawing/2014/main" id="{8C953955-F26A-1339-D2EA-A78364F704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767C92-C9BE-A73B-CAEF-B3CBE57CB506}"/>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251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65900-289A-8CBC-BB08-248DB3B072B9}"/>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3" name="Footer Placeholder 2">
            <a:extLst>
              <a:ext uri="{FF2B5EF4-FFF2-40B4-BE49-F238E27FC236}">
                <a16:creationId xmlns:a16="http://schemas.microsoft.com/office/drawing/2014/main" id="{ED81833B-5E56-D1CB-818F-1035C2E7AC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D57A17-D906-DBCB-374F-CFF70F00AACD}"/>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2689778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B484-4A42-3FF8-9611-34F832FEA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FD6A06-7601-607D-45A6-9EB6EC871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CE3AD6-F994-DD89-8048-A90FBE5D1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8D97E-5A5C-A443-CB40-F129BA407BFB}"/>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1628AC3D-5C51-422E-D9B1-DAC148D96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51F634-B911-7BEB-58E5-F61A2E6C1E32}"/>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17434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4CC2-3E92-01FB-B12B-CCD19D737D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AF3B89-D3A1-FB94-0BF0-F207B42AB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D14F4D-CC86-6A33-19A0-7F11D2E92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50AD1-3030-3D65-EBB6-575A74641B24}"/>
              </a:ext>
            </a:extLst>
          </p:cNvPr>
          <p:cNvSpPr>
            <a:spLocks noGrp="1"/>
          </p:cNvSpPr>
          <p:nvPr>
            <p:ph type="dt" sz="half" idx="10"/>
          </p:nvPr>
        </p:nvSpPr>
        <p:spPr/>
        <p:txBody>
          <a:bodyPr/>
          <a:lstStyle/>
          <a:p>
            <a:fld id="{544D6CFE-ED45-475C-9BE9-2BD8CE558568}" type="datetimeFigureOut">
              <a:rPr lang="en-IN" smtClean="0"/>
              <a:t>08/06/2024</a:t>
            </a:fld>
            <a:endParaRPr lang="en-IN"/>
          </a:p>
        </p:txBody>
      </p:sp>
      <p:sp>
        <p:nvSpPr>
          <p:cNvPr id="6" name="Footer Placeholder 5">
            <a:extLst>
              <a:ext uri="{FF2B5EF4-FFF2-40B4-BE49-F238E27FC236}">
                <a16:creationId xmlns:a16="http://schemas.microsoft.com/office/drawing/2014/main" id="{3E75CCDD-3AC7-B63E-A929-5959FF8803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19D206-9F87-26B0-3D39-4B1443581B00}"/>
              </a:ext>
            </a:extLst>
          </p:cNvPr>
          <p:cNvSpPr>
            <a:spLocks noGrp="1"/>
          </p:cNvSpPr>
          <p:nvPr>
            <p:ph type="sldNum" sz="quarter" idx="12"/>
          </p:nvPr>
        </p:nvSpPr>
        <p:spPr/>
        <p:txBody>
          <a:bodyPr/>
          <a:lstStyle/>
          <a:p>
            <a:fld id="{5B06DB3F-4CFE-46FB-A906-DB23447651EB}" type="slidenum">
              <a:rPr lang="en-IN" smtClean="0"/>
              <a:t>‹#›</a:t>
            </a:fld>
            <a:endParaRPr lang="en-IN"/>
          </a:p>
        </p:txBody>
      </p:sp>
    </p:spTree>
    <p:extLst>
      <p:ext uri="{BB962C8B-B14F-4D97-AF65-F5344CB8AC3E}">
        <p14:creationId xmlns:p14="http://schemas.microsoft.com/office/powerpoint/2010/main" val="41007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611130-140A-FB34-5520-0F387BEE4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1001C-852A-CDF5-A7BB-4EBC22B77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BED645-394D-9DB5-5DBC-98A1D1478E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D6CFE-ED45-475C-9BE9-2BD8CE558568}" type="datetimeFigureOut">
              <a:rPr lang="en-IN" smtClean="0"/>
              <a:t>08/06/2024</a:t>
            </a:fld>
            <a:endParaRPr lang="en-IN"/>
          </a:p>
        </p:txBody>
      </p:sp>
      <p:sp>
        <p:nvSpPr>
          <p:cNvPr id="5" name="Footer Placeholder 4">
            <a:extLst>
              <a:ext uri="{FF2B5EF4-FFF2-40B4-BE49-F238E27FC236}">
                <a16:creationId xmlns:a16="http://schemas.microsoft.com/office/drawing/2014/main" id="{B86827CF-BDBF-8FBE-5E49-413811B11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7F2330-9891-52F2-CA4D-6F55E674E1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6DB3F-4CFE-46FB-A906-DB23447651EB}" type="slidenum">
              <a:rPr lang="en-IN" smtClean="0"/>
              <a:t>‹#›</a:t>
            </a:fld>
            <a:endParaRPr lang="en-IN"/>
          </a:p>
        </p:txBody>
      </p:sp>
    </p:spTree>
    <p:extLst>
      <p:ext uri="{BB962C8B-B14F-4D97-AF65-F5344CB8AC3E}">
        <p14:creationId xmlns:p14="http://schemas.microsoft.com/office/powerpoint/2010/main" val="1957179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7F4A-F8B0-D634-EEC1-3BFE98E93393}"/>
              </a:ext>
            </a:extLst>
          </p:cNvPr>
          <p:cNvSpPr>
            <a:spLocks noGrp="1"/>
          </p:cNvSpPr>
          <p:nvPr>
            <p:ph type="ctrTitle"/>
          </p:nvPr>
        </p:nvSpPr>
        <p:spPr/>
        <p:txBody>
          <a:bodyPr/>
          <a:lstStyle/>
          <a:p>
            <a:r>
              <a:rPr lang="en-US" dirty="0"/>
              <a:t>Exploratory Data Analysis for Real Estate Pricing</a:t>
            </a:r>
            <a:endParaRPr lang="en-IN" dirty="0"/>
          </a:p>
        </p:txBody>
      </p:sp>
      <p:sp>
        <p:nvSpPr>
          <p:cNvPr id="3" name="Subtitle 2">
            <a:extLst>
              <a:ext uri="{FF2B5EF4-FFF2-40B4-BE49-F238E27FC236}">
                <a16:creationId xmlns:a16="http://schemas.microsoft.com/office/drawing/2014/main" id="{688ACD78-7B48-C17C-C95B-F82DF0371FB2}"/>
              </a:ext>
            </a:extLst>
          </p:cNvPr>
          <p:cNvSpPr>
            <a:spLocks noGrp="1"/>
          </p:cNvSpPr>
          <p:nvPr>
            <p:ph type="subTitle" idx="1"/>
          </p:nvPr>
        </p:nvSpPr>
        <p:spPr/>
        <p:txBody>
          <a:bodyPr/>
          <a:lstStyle/>
          <a:p>
            <a:r>
              <a:rPr lang="en-US" dirty="0"/>
              <a:t>By: Garima Mahajan</a:t>
            </a:r>
          </a:p>
          <a:p>
            <a:r>
              <a:rPr lang="en-US" dirty="0"/>
              <a:t>Institute: </a:t>
            </a:r>
            <a:r>
              <a:rPr lang="en-US" dirty="0" err="1"/>
              <a:t>Digicrome</a:t>
            </a:r>
            <a:endParaRPr lang="en-IN" dirty="0"/>
          </a:p>
        </p:txBody>
      </p:sp>
    </p:spTree>
    <p:extLst>
      <p:ext uri="{BB962C8B-B14F-4D97-AF65-F5344CB8AC3E}">
        <p14:creationId xmlns:p14="http://schemas.microsoft.com/office/powerpoint/2010/main" val="65506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0F5E-966E-0D68-B748-57ED217B8A3B}"/>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4DF3AC8-C7F7-6514-C310-2339935B4063}"/>
              </a:ext>
            </a:extLst>
          </p:cNvPr>
          <p:cNvPicPr>
            <a:picLocks noGrp="1" noChangeAspect="1"/>
          </p:cNvPicPr>
          <p:nvPr>
            <p:ph idx="1"/>
          </p:nvPr>
        </p:nvPicPr>
        <p:blipFill rotWithShape="1">
          <a:blip r:embed="rId2"/>
          <a:srcRect l="25965" t="22721" r="21367" b="5596"/>
          <a:stretch/>
        </p:blipFill>
        <p:spPr>
          <a:xfrm>
            <a:off x="629920" y="1564639"/>
            <a:ext cx="5537200" cy="4521201"/>
          </a:xfrm>
        </p:spPr>
      </p:pic>
      <p:grpSp>
        <p:nvGrpSpPr>
          <p:cNvPr id="6" name="Group 5">
            <a:extLst>
              <a:ext uri="{FF2B5EF4-FFF2-40B4-BE49-F238E27FC236}">
                <a16:creationId xmlns:a16="http://schemas.microsoft.com/office/drawing/2014/main" id="{1B0E337A-644E-C61E-75C6-02C07B790DBC}"/>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D86E5061-88DD-DD1C-B27C-AEE5FA98E648}"/>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A4569EA-D3D7-7D4A-755C-663DAC25A5FC}"/>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Numerical and Categorical list was made</a:t>
              </a:r>
            </a:p>
          </p:txBody>
        </p:sp>
      </p:grpSp>
      <p:grpSp>
        <p:nvGrpSpPr>
          <p:cNvPr id="9" name="Group 8">
            <a:extLst>
              <a:ext uri="{FF2B5EF4-FFF2-40B4-BE49-F238E27FC236}">
                <a16:creationId xmlns:a16="http://schemas.microsoft.com/office/drawing/2014/main" id="{0B141C24-F207-29D7-F868-9C4CB07492C8}"/>
              </a:ext>
            </a:extLst>
          </p:cNvPr>
          <p:cNvGrpSpPr/>
          <p:nvPr/>
        </p:nvGrpSpPr>
        <p:grpSpPr>
          <a:xfrm>
            <a:off x="7287260" y="3884630"/>
            <a:ext cx="4140200" cy="1619215"/>
            <a:chOff x="0" y="2883552"/>
            <a:chExt cx="4140200" cy="1619215"/>
          </a:xfrm>
        </p:grpSpPr>
        <p:sp>
          <p:nvSpPr>
            <p:cNvPr id="10" name="Rectangle: Rounded Corners 9">
              <a:extLst>
                <a:ext uri="{FF2B5EF4-FFF2-40B4-BE49-F238E27FC236}">
                  <a16:creationId xmlns:a16="http://schemas.microsoft.com/office/drawing/2014/main" id="{A4C915C5-154A-DCFA-02C2-A6ED8F035298}"/>
                </a:ext>
              </a:extLst>
            </p:cNvPr>
            <p:cNvSpPr/>
            <p:nvPr/>
          </p:nvSpPr>
          <p:spPr>
            <a:xfrm>
              <a:off x="0" y="2883552"/>
              <a:ext cx="4140200"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D1EB17E0-05E5-F2B9-A5E6-6814699A484F}"/>
                </a:ext>
              </a:extLst>
            </p:cNvPr>
            <p:cNvSpPr txBox="1"/>
            <p:nvPr/>
          </p:nvSpPr>
          <p:spPr>
            <a:xfrm>
              <a:off x="59399" y="2942951"/>
              <a:ext cx="4021402" cy="1559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decile percentages for each column were </a:t>
              </a:r>
              <a:r>
                <a:rPr lang="en-US" sz="2400" kern="1200" dirty="0" err="1"/>
                <a:t>calculalated</a:t>
              </a:r>
              <a:r>
                <a:rPr lang="en-US" sz="2400" kern="1200" dirty="0"/>
                <a:t> to know how the data is distributed within every decile</a:t>
              </a:r>
            </a:p>
          </p:txBody>
        </p:sp>
      </p:grpSp>
      <p:cxnSp>
        <p:nvCxnSpPr>
          <p:cNvPr id="12" name="Straight Arrow Connector 11">
            <a:extLst>
              <a:ext uri="{FF2B5EF4-FFF2-40B4-BE49-F238E27FC236}">
                <a16:creationId xmlns:a16="http://schemas.microsoft.com/office/drawing/2014/main" id="{12D765AA-5739-0F45-66E8-32535FB79886}"/>
              </a:ext>
            </a:extLst>
          </p:cNvPr>
          <p:cNvCxnSpPr/>
          <p:nvPr/>
        </p:nvCxnSpPr>
        <p:spPr>
          <a:xfrm>
            <a:off x="5157470" y="209486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298B08-6837-DAD8-754F-2BEBFB607692}"/>
              </a:ext>
            </a:extLst>
          </p:cNvPr>
          <p:cNvCxnSpPr/>
          <p:nvPr/>
        </p:nvCxnSpPr>
        <p:spPr>
          <a:xfrm>
            <a:off x="5259070" y="4553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26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2FB4-33C5-46AA-590C-06F40B7FF636}"/>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37F1FE7F-120D-E8C7-A9DC-12AAE12F4939}"/>
              </a:ext>
            </a:extLst>
          </p:cNvPr>
          <p:cNvPicPr>
            <a:picLocks noGrp="1" noChangeAspect="1"/>
          </p:cNvPicPr>
          <p:nvPr>
            <p:ph idx="1"/>
          </p:nvPr>
        </p:nvPicPr>
        <p:blipFill rotWithShape="1">
          <a:blip r:embed="rId2"/>
          <a:srcRect l="27278" t="33229" r="20055" b="19840"/>
          <a:stretch/>
        </p:blipFill>
        <p:spPr>
          <a:xfrm>
            <a:off x="568960" y="1513839"/>
            <a:ext cx="6045200" cy="2214881"/>
          </a:xfrm>
        </p:spPr>
      </p:pic>
      <p:grpSp>
        <p:nvGrpSpPr>
          <p:cNvPr id="6" name="Group 5">
            <a:extLst>
              <a:ext uri="{FF2B5EF4-FFF2-40B4-BE49-F238E27FC236}">
                <a16:creationId xmlns:a16="http://schemas.microsoft.com/office/drawing/2014/main" id="{796F0A63-20FC-D68C-C28A-601CD5AB37B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EE50AC5F-3A9C-2BA3-52BE-8707FAD9591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4E9C584-7C48-9499-3BF1-BD1B4C4A158F}"/>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distribution for each column along the median was plotted using scatter plot</a:t>
              </a:r>
            </a:p>
          </p:txBody>
        </p:sp>
      </p:grpSp>
      <p:pic>
        <p:nvPicPr>
          <p:cNvPr id="10" name="Picture 9">
            <a:extLst>
              <a:ext uri="{FF2B5EF4-FFF2-40B4-BE49-F238E27FC236}">
                <a16:creationId xmlns:a16="http://schemas.microsoft.com/office/drawing/2014/main" id="{DC906C47-EC89-A29B-D5B7-51EEE42DF541}"/>
              </a:ext>
            </a:extLst>
          </p:cNvPr>
          <p:cNvPicPr>
            <a:picLocks noChangeAspect="1"/>
          </p:cNvPicPr>
          <p:nvPr/>
        </p:nvPicPr>
        <p:blipFill rotWithShape="1">
          <a:blip r:embed="rId3"/>
          <a:srcRect l="27583" t="23259" r="32333" b="11556"/>
          <a:stretch/>
        </p:blipFill>
        <p:spPr>
          <a:xfrm>
            <a:off x="568960" y="3756325"/>
            <a:ext cx="4886960" cy="2753362"/>
          </a:xfrm>
          <a:prstGeom prst="rect">
            <a:avLst/>
          </a:prstGeom>
        </p:spPr>
      </p:pic>
      <p:grpSp>
        <p:nvGrpSpPr>
          <p:cNvPr id="11" name="Group 10">
            <a:extLst>
              <a:ext uri="{FF2B5EF4-FFF2-40B4-BE49-F238E27FC236}">
                <a16:creationId xmlns:a16="http://schemas.microsoft.com/office/drawing/2014/main" id="{DCDC024C-3EE2-1296-739A-F2B62F59FCF0}"/>
              </a:ext>
            </a:extLst>
          </p:cNvPr>
          <p:cNvGrpSpPr/>
          <p:nvPr/>
        </p:nvGrpSpPr>
        <p:grpSpPr>
          <a:xfrm>
            <a:off x="7287260" y="4036395"/>
            <a:ext cx="4140200" cy="1541445"/>
            <a:chOff x="0" y="250985"/>
            <a:chExt cx="4140200" cy="2445366"/>
          </a:xfrm>
        </p:grpSpPr>
        <p:sp>
          <p:nvSpPr>
            <p:cNvPr id="12" name="Rectangle: Rounded Corners 11">
              <a:extLst>
                <a:ext uri="{FF2B5EF4-FFF2-40B4-BE49-F238E27FC236}">
                  <a16:creationId xmlns:a16="http://schemas.microsoft.com/office/drawing/2014/main" id="{94F55F88-9F28-284C-BA5F-D53B0ADCE94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7653BDA8-8907-772E-828F-91128987501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Dictionary was made and the percentage data greater </a:t>
              </a:r>
              <a:r>
                <a:rPr lang="en-US" sz="2400" kern="1200" dirty="0" err="1"/>
                <a:t>than,less</a:t>
              </a:r>
              <a:r>
                <a:rPr lang="en-US" sz="2400" kern="1200" dirty="0"/>
                <a:t> than median was stored</a:t>
              </a:r>
            </a:p>
          </p:txBody>
        </p:sp>
      </p:grpSp>
      <p:cxnSp>
        <p:nvCxnSpPr>
          <p:cNvPr id="14" name="Straight Arrow Connector 13">
            <a:extLst>
              <a:ext uri="{FF2B5EF4-FFF2-40B4-BE49-F238E27FC236}">
                <a16:creationId xmlns:a16="http://schemas.microsoft.com/office/drawing/2014/main" id="{720222E0-C496-807E-8E86-525A848830C7}"/>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DF0C5A-1685-D759-3800-B7207B5344FC}"/>
              </a:ext>
            </a:extLst>
          </p:cNvPr>
          <p:cNvCxnSpPr/>
          <p:nvPr/>
        </p:nvCxnSpPr>
        <p:spPr>
          <a:xfrm>
            <a:off x="5086350" y="48482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70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6" name="Rectangle 15">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19AB97B-B3E9-5B1A-1489-066BEAAFFEBA}"/>
              </a:ext>
            </a:extLst>
          </p:cNvPr>
          <p:cNvSpPr>
            <a:spLocks noGrp="1"/>
          </p:cNvSpPr>
          <p:nvPr>
            <p:ph type="title"/>
          </p:nvPr>
        </p:nvSpPr>
        <p:spPr>
          <a:xfrm>
            <a:off x="876691" y="301843"/>
            <a:ext cx="10477109" cy="1003532"/>
          </a:xfrm>
        </p:spPr>
        <p:txBody>
          <a:bodyPr anchor="ctr">
            <a:normAutofit/>
          </a:bodyPr>
          <a:lstStyle/>
          <a:p>
            <a:r>
              <a:rPr lang="en-US" sz="3200" dirty="0">
                <a:solidFill>
                  <a:srgbClr val="FFFFFF"/>
                </a:solidFill>
              </a:rPr>
              <a:t>Solution</a:t>
            </a:r>
            <a:endParaRPr lang="en-IN" sz="3200" dirty="0">
              <a:solidFill>
                <a:srgbClr val="FFFFFF"/>
              </a:solidFill>
            </a:endParaRPr>
          </a:p>
        </p:txBody>
      </p:sp>
      <p:sp>
        <p:nvSpPr>
          <p:cNvPr id="6" name="TextBox 5">
            <a:extLst>
              <a:ext uri="{FF2B5EF4-FFF2-40B4-BE49-F238E27FC236}">
                <a16:creationId xmlns:a16="http://schemas.microsoft.com/office/drawing/2014/main" id="{25C3024C-5BC5-4B4C-9698-75263254EBA2}"/>
              </a:ext>
            </a:extLst>
          </p:cNvPr>
          <p:cNvSpPr txBox="1"/>
          <p:nvPr/>
        </p:nvSpPr>
        <p:spPr>
          <a:xfrm>
            <a:off x="7816440" y="2893767"/>
            <a:ext cx="4019960" cy="1569660"/>
          </a:xfrm>
          <a:prstGeom prst="rect">
            <a:avLst/>
          </a:prstGeom>
          <a:noFill/>
        </p:spPr>
        <p:txBody>
          <a:bodyPr wrap="square" rtlCol="0">
            <a:spAutoFit/>
          </a:bodyPr>
          <a:lstStyle/>
          <a:p>
            <a:pPr defTabSz="795528">
              <a:spcAft>
                <a:spcPts val="600"/>
              </a:spcAft>
            </a:pPr>
            <a:r>
              <a:rPr lang="en-US" sz="2400" kern="1200" dirty="0">
                <a:solidFill>
                  <a:schemeClr val="tx1"/>
                </a:solidFill>
                <a:latin typeface="+mn-lt"/>
                <a:ea typeface="+mn-ea"/>
                <a:cs typeface="+mn-cs"/>
              </a:rPr>
              <a:t>To calculate the correlation matrix for the selected columns and create heatmap to visualize the correlation</a:t>
            </a:r>
            <a:endParaRPr lang="en-IN" sz="2400" dirty="0"/>
          </a:p>
        </p:txBody>
      </p:sp>
      <p:cxnSp>
        <p:nvCxnSpPr>
          <p:cNvPr id="10" name="Straight Arrow Connector 9">
            <a:extLst>
              <a:ext uri="{FF2B5EF4-FFF2-40B4-BE49-F238E27FC236}">
                <a16:creationId xmlns:a16="http://schemas.microsoft.com/office/drawing/2014/main" id="{C1E5932F-59D0-7DF6-38D3-C73837CC2796}"/>
              </a:ext>
            </a:extLst>
          </p:cNvPr>
          <p:cNvCxnSpPr/>
          <p:nvPr/>
        </p:nvCxnSpPr>
        <p:spPr>
          <a:xfrm>
            <a:off x="5980267" y="315904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E78326F-8AF3-DC61-390E-4DE72E9AB344}"/>
              </a:ext>
            </a:extLst>
          </p:cNvPr>
          <p:cNvPicPr>
            <a:picLocks noChangeAspect="1"/>
          </p:cNvPicPr>
          <p:nvPr/>
        </p:nvPicPr>
        <p:blipFill rotWithShape="1">
          <a:blip r:embed="rId2"/>
          <a:srcRect l="27416" t="23780" r="4333" b="6222"/>
          <a:stretch/>
        </p:blipFill>
        <p:spPr>
          <a:xfrm>
            <a:off x="514350" y="1760247"/>
            <a:ext cx="5667375" cy="4800412"/>
          </a:xfrm>
          <a:prstGeom prst="rect">
            <a:avLst/>
          </a:prstGeom>
        </p:spPr>
      </p:pic>
    </p:spTree>
    <p:extLst>
      <p:ext uri="{BB962C8B-B14F-4D97-AF65-F5344CB8AC3E}">
        <p14:creationId xmlns:p14="http://schemas.microsoft.com/office/powerpoint/2010/main" val="254102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F37BC-13E8-411D-D095-C729CE18C5D5}"/>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C9321109-7C42-2D56-5466-BE95712B7734}"/>
              </a:ext>
            </a:extLst>
          </p:cNvPr>
          <p:cNvPicPr>
            <a:picLocks noGrp="1" noChangeAspect="1"/>
          </p:cNvPicPr>
          <p:nvPr>
            <p:ph idx="1"/>
          </p:nvPr>
        </p:nvPicPr>
        <p:blipFill rotWithShape="1">
          <a:blip r:embed="rId2"/>
          <a:srcRect l="27410" t="25991" r="30036" b="40620"/>
          <a:stretch/>
        </p:blipFill>
        <p:spPr>
          <a:xfrm>
            <a:off x="838200" y="1422399"/>
            <a:ext cx="4455160" cy="1798321"/>
          </a:xfrm>
        </p:spPr>
      </p:pic>
      <p:grpSp>
        <p:nvGrpSpPr>
          <p:cNvPr id="6" name="Group 5">
            <a:extLst>
              <a:ext uri="{FF2B5EF4-FFF2-40B4-BE49-F238E27FC236}">
                <a16:creationId xmlns:a16="http://schemas.microsoft.com/office/drawing/2014/main" id="{AA4DA114-B772-FFAF-F85A-CDEEF66955F9}"/>
              </a:ext>
            </a:extLst>
          </p:cNvPr>
          <p:cNvGrpSpPr/>
          <p:nvPr/>
        </p:nvGrpSpPr>
        <p:grpSpPr>
          <a:xfrm>
            <a:off x="7287260" y="1354155"/>
            <a:ext cx="4140200" cy="1541445"/>
            <a:chOff x="0" y="250985"/>
            <a:chExt cx="4140200" cy="2445366"/>
          </a:xfrm>
        </p:grpSpPr>
        <p:sp>
          <p:nvSpPr>
            <p:cNvPr id="7" name="Rectangle: Rounded Corners 6">
              <a:extLst>
                <a:ext uri="{FF2B5EF4-FFF2-40B4-BE49-F238E27FC236}">
                  <a16:creationId xmlns:a16="http://schemas.microsoft.com/office/drawing/2014/main" id="{42D8EE3D-EE1F-627D-E0FE-13D47D8ED7D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A696182-6393-FF90-6F77-3482885306A4}"/>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was grouped using </a:t>
              </a:r>
              <a:r>
                <a:rPr lang="en-US" sz="2400" kern="1200" dirty="0" err="1"/>
                <a:t>Groupby</a:t>
              </a:r>
              <a:r>
                <a:rPr lang="en-US" sz="2400" kern="1200" dirty="0"/>
                <a:t> on ‘</a:t>
              </a:r>
              <a:r>
                <a:rPr lang="en-US" sz="2400" kern="1200" dirty="0" err="1"/>
                <a:t>Saleprice</a:t>
              </a:r>
              <a:r>
                <a:rPr lang="en-US" sz="2400" kern="1200" dirty="0"/>
                <a:t>’</a:t>
              </a:r>
            </a:p>
          </p:txBody>
        </p:sp>
      </p:grpSp>
      <p:pic>
        <p:nvPicPr>
          <p:cNvPr id="10" name="Picture 9">
            <a:extLst>
              <a:ext uri="{FF2B5EF4-FFF2-40B4-BE49-F238E27FC236}">
                <a16:creationId xmlns:a16="http://schemas.microsoft.com/office/drawing/2014/main" id="{11C0A7D8-DAC8-9AAD-1154-E80BB0427145}"/>
              </a:ext>
            </a:extLst>
          </p:cNvPr>
          <p:cNvPicPr>
            <a:picLocks noChangeAspect="1"/>
          </p:cNvPicPr>
          <p:nvPr/>
        </p:nvPicPr>
        <p:blipFill rotWithShape="1">
          <a:blip r:embed="rId3"/>
          <a:srcRect l="29250" t="30371" r="36792" b="14815"/>
          <a:stretch/>
        </p:blipFill>
        <p:spPr>
          <a:xfrm>
            <a:off x="838200" y="3174048"/>
            <a:ext cx="4140200" cy="3541712"/>
          </a:xfrm>
          <a:prstGeom prst="rect">
            <a:avLst/>
          </a:prstGeom>
        </p:spPr>
      </p:pic>
      <p:grpSp>
        <p:nvGrpSpPr>
          <p:cNvPr id="13" name="Group 12">
            <a:extLst>
              <a:ext uri="{FF2B5EF4-FFF2-40B4-BE49-F238E27FC236}">
                <a16:creationId xmlns:a16="http://schemas.microsoft.com/office/drawing/2014/main" id="{0FD4C39B-7CDE-D255-EDB1-6D297B4A8939}"/>
              </a:ext>
            </a:extLst>
          </p:cNvPr>
          <p:cNvGrpSpPr/>
          <p:nvPr/>
        </p:nvGrpSpPr>
        <p:grpSpPr>
          <a:xfrm>
            <a:off x="7287260" y="4174181"/>
            <a:ext cx="4140200" cy="1541445"/>
            <a:chOff x="0" y="250985"/>
            <a:chExt cx="4140200" cy="2445366"/>
          </a:xfrm>
        </p:grpSpPr>
        <p:sp>
          <p:nvSpPr>
            <p:cNvPr id="14" name="Rectangle: Rounded Corners 13">
              <a:extLst>
                <a:ext uri="{FF2B5EF4-FFF2-40B4-BE49-F238E27FC236}">
                  <a16:creationId xmlns:a16="http://schemas.microsoft.com/office/drawing/2014/main" id="{87964D02-E5AE-A776-F0D1-8AC6EEB5252F}"/>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4B035CC4-2990-D208-2786-983A0F2FFB7A}"/>
                </a:ext>
              </a:extLst>
            </p:cNvPr>
            <p:cNvSpPr txBox="1"/>
            <p:nvPr/>
          </p:nvSpPr>
          <p:spPr>
            <a:xfrm>
              <a:off x="119373" y="370358"/>
              <a:ext cx="3901454" cy="220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Scatterplots were made for the selected column</a:t>
              </a:r>
            </a:p>
          </p:txBody>
        </p:sp>
      </p:grpSp>
      <p:cxnSp>
        <p:nvCxnSpPr>
          <p:cNvPr id="16" name="Straight Arrow Connector 15">
            <a:extLst>
              <a:ext uri="{FF2B5EF4-FFF2-40B4-BE49-F238E27FC236}">
                <a16:creationId xmlns:a16="http://schemas.microsoft.com/office/drawing/2014/main" id="{ED6D1D15-A1FF-7E74-1D01-6AD079B2E6C5}"/>
              </a:ext>
            </a:extLst>
          </p:cNvPr>
          <p:cNvCxnSpPr/>
          <p:nvPr/>
        </p:nvCxnSpPr>
        <p:spPr>
          <a:xfrm>
            <a:off x="5157470" y="252158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B87F6C-A442-FEF7-FD6D-376A6FF0A622}"/>
              </a:ext>
            </a:extLst>
          </p:cNvPr>
          <p:cNvCxnSpPr/>
          <p:nvPr/>
        </p:nvCxnSpPr>
        <p:spPr>
          <a:xfrm>
            <a:off x="4903470" y="50006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74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0D8C-39C4-DC98-CB04-75C032069058}"/>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EA20E17-64F3-6AE8-99F4-E57004AA6456}"/>
              </a:ext>
            </a:extLst>
          </p:cNvPr>
          <p:cNvPicPr>
            <a:picLocks noGrp="1" noChangeAspect="1"/>
          </p:cNvPicPr>
          <p:nvPr>
            <p:ph idx="1"/>
          </p:nvPr>
        </p:nvPicPr>
        <p:blipFill rotWithShape="1">
          <a:blip r:embed="rId2"/>
          <a:srcRect l="27410" t="40000" r="21762" b="25443"/>
          <a:stretch/>
        </p:blipFill>
        <p:spPr>
          <a:xfrm>
            <a:off x="406400" y="1523999"/>
            <a:ext cx="4897120" cy="1905001"/>
          </a:xfrm>
        </p:spPr>
      </p:pic>
      <p:grpSp>
        <p:nvGrpSpPr>
          <p:cNvPr id="6" name="Group 5">
            <a:extLst>
              <a:ext uri="{FF2B5EF4-FFF2-40B4-BE49-F238E27FC236}">
                <a16:creationId xmlns:a16="http://schemas.microsoft.com/office/drawing/2014/main" id="{5D7E3EE8-1FB1-B3DC-9AD8-48F172193079}"/>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37EE805-9B68-1253-CE20-05B6985ADDAC}"/>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56D387-9FEC-518F-372E-502EECD6B963}"/>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Pairplots</a:t>
              </a:r>
              <a:r>
                <a:rPr lang="en-US" sz="2400" kern="1200" dirty="0"/>
                <a:t> were made for the selected column</a:t>
              </a:r>
            </a:p>
          </p:txBody>
        </p:sp>
      </p:grpSp>
      <p:pic>
        <p:nvPicPr>
          <p:cNvPr id="10" name="Picture 9">
            <a:extLst>
              <a:ext uri="{FF2B5EF4-FFF2-40B4-BE49-F238E27FC236}">
                <a16:creationId xmlns:a16="http://schemas.microsoft.com/office/drawing/2014/main" id="{E7C9F14F-BEAC-691A-3669-09C1AEC30268}"/>
              </a:ext>
            </a:extLst>
          </p:cNvPr>
          <p:cNvPicPr>
            <a:picLocks noChangeAspect="1"/>
          </p:cNvPicPr>
          <p:nvPr/>
        </p:nvPicPr>
        <p:blipFill rotWithShape="1">
          <a:blip r:embed="rId3"/>
          <a:srcRect l="27000" t="33630" r="16667" b="29333"/>
          <a:stretch/>
        </p:blipFill>
        <p:spPr>
          <a:xfrm>
            <a:off x="172720" y="3657600"/>
            <a:ext cx="6868160" cy="2540000"/>
          </a:xfrm>
          <a:prstGeom prst="rect">
            <a:avLst/>
          </a:prstGeom>
        </p:spPr>
      </p:pic>
      <p:grpSp>
        <p:nvGrpSpPr>
          <p:cNvPr id="13" name="Group 12">
            <a:extLst>
              <a:ext uri="{FF2B5EF4-FFF2-40B4-BE49-F238E27FC236}">
                <a16:creationId xmlns:a16="http://schemas.microsoft.com/office/drawing/2014/main" id="{515E7809-CCAC-7C68-5341-16522AC9D1C5}"/>
              </a:ext>
            </a:extLst>
          </p:cNvPr>
          <p:cNvGrpSpPr/>
          <p:nvPr/>
        </p:nvGrpSpPr>
        <p:grpSpPr>
          <a:xfrm>
            <a:off x="7332973" y="4156877"/>
            <a:ext cx="4140200" cy="1541445"/>
            <a:chOff x="0" y="250985"/>
            <a:chExt cx="4140200" cy="2445366"/>
          </a:xfrm>
        </p:grpSpPr>
        <p:sp>
          <p:nvSpPr>
            <p:cNvPr id="14" name="Rectangle: Rounded Corners 13">
              <a:extLst>
                <a:ext uri="{FF2B5EF4-FFF2-40B4-BE49-F238E27FC236}">
                  <a16:creationId xmlns:a16="http://schemas.microsoft.com/office/drawing/2014/main" id="{EE7F9621-FD7E-BA51-7C10-95ED908C6D9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D79E6F51-8C80-2713-8832-4F8991A9985E}"/>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Boxplots were made for the selected variables with </a:t>
              </a:r>
              <a:r>
                <a:rPr lang="en-US" sz="2400" kern="1200" dirty="0" err="1"/>
                <a:t>saleprice</a:t>
              </a:r>
              <a:endParaRPr lang="en-US" sz="2400" kern="1200" dirty="0"/>
            </a:p>
          </p:txBody>
        </p:sp>
      </p:grpSp>
      <p:cxnSp>
        <p:nvCxnSpPr>
          <p:cNvPr id="16" name="Straight Arrow Connector 15">
            <a:extLst>
              <a:ext uri="{FF2B5EF4-FFF2-40B4-BE49-F238E27FC236}">
                <a16:creationId xmlns:a16="http://schemas.microsoft.com/office/drawing/2014/main" id="{BB4B5F05-F258-C826-0B32-06E506171730}"/>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7D8537-0BD9-F2DB-5658-40EA53DAE469}"/>
              </a:ext>
            </a:extLst>
          </p:cNvPr>
          <p:cNvCxnSpPr/>
          <p:nvPr/>
        </p:nvCxnSpPr>
        <p:spPr>
          <a:xfrm>
            <a:off x="5441413" y="51497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690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2407-7592-5C03-C21E-C32F1E137279}"/>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A455BB8-5578-D760-C873-A44FEE03D32D}"/>
              </a:ext>
            </a:extLst>
          </p:cNvPr>
          <p:cNvPicPr>
            <a:picLocks noGrp="1" noChangeAspect="1"/>
          </p:cNvPicPr>
          <p:nvPr>
            <p:ph idx="1"/>
          </p:nvPr>
        </p:nvPicPr>
        <p:blipFill rotWithShape="1">
          <a:blip r:embed="rId2"/>
          <a:srcRect l="27279" t="24823" r="11780" b="25210"/>
          <a:stretch/>
        </p:blipFill>
        <p:spPr>
          <a:xfrm>
            <a:off x="223520" y="1432559"/>
            <a:ext cx="4714240" cy="2174241"/>
          </a:xfrm>
        </p:spPr>
      </p:pic>
      <p:grpSp>
        <p:nvGrpSpPr>
          <p:cNvPr id="6" name="Group 5">
            <a:extLst>
              <a:ext uri="{FF2B5EF4-FFF2-40B4-BE49-F238E27FC236}">
                <a16:creationId xmlns:a16="http://schemas.microsoft.com/office/drawing/2014/main" id="{A0889C53-02AA-8A76-CC8C-338C1DD2FDCA}"/>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5CBC8568-0B2F-3583-ECF3-A6E8ACF4C5F2}"/>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D742371C-1C19-A48E-8D6D-19044A0B0905}"/>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ANOVA was used to </a:t>
              </a:r>
              <a:r>
                <a:rPr lang="en-US" sz="2400" kern="1200" dirty="0" err="1"/>
                <a:t>analyse</a:t>
              </a:r>
              <a:r>
                <a:rPr lang="en-US" sz="2400" kern="1200" dirty="0"/>
                <a:t> relationship between categorical cols and </a:t>
              </a:r>
              <a:r>
                <a:rPr lang="en-US" sz="2400" kern="1200" dirty="0" err="1"/>
                <a:t>saleprice</a:t>
              </a:r>
              <a:endParaRPr lang="en-US" sz="2400" kern="1200" dirty="0"/>
            </a:p>
          </p:txBody>
        </p:sp>
      </p:grpSp>
      <p:cxnSp>
        <p:nvCxnSpPr>
          <p:cNvPr id="9" name="Straight Arrow Connector 8">
            <a:extLst>
              <a:ext uri="{FF2B5EF4-FFF2-40B4-BE49-F238E27FC236}">
                <a16:creationId xmlns:a16="http://schemas.microsoft.com/office/drawing/2014/main" id="{CCD08061-E985-99CA-B38E-07CDC3AD822C}"/>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B97663B-FC0B-D0DE-4836-2DBAC6C087C7}"/>
              </a:ext>
            </a:extLst>
          </p:cNvPr>
          <p:cNvPicPr>
            <a:picLocks noChangeAspect="1"/>
          </p:cNvPicPr>
          <p:nvPr/>
        </p:nvPicPr>
        <p:blipFill rotWithShape="1">
          <a:blip r:embed="rId3"/>
          <a:srcRect l="31667" t="25750" r="18833" b="13926"/>
          <a:stretch/>
        </p:blipFill>
        <p:spPr>
          <a:xfrm>
            <a:off x="629913" y="3606800"/>
            <a:ext cx="3901454" cy="2674451"/>
          </a:xfrm>
          <a:prstGeom prst="rect">
            <a:avLst/>
          </a:prstGeom>
        </p:spPr>
      </p:pic>
      <p:grpSp>
        <p:nvGrpSpPr>
          <p:cNvPr id="12" name="Group 11">
            <a:extLst>
              <a:ext uri="{FF2B5EF4-FFF2-40B4-BE49-F238E27FC236}">
                <a16:creationId xmlns:a16="http://schemas.microsoft.com/office/drawing/2014/main" id="{1729B1F3-7041-3899-68DF-1BDC463F0F07}"/>
              </a:ext>
            </a:extLst>
          </p:cNvPr>
          <p:cNvGrpSpPr/>
          <p:nvPr/>
        </p:nvGrpSpPr>
        <p:grpSpPr>
          <a:xfrm>
            <a:off x="7213600" y="4007168"/>
            <a:ext cx="4140200" cy="1541445"/>
            <a:chOff x="0" y="250985"/>
            <a:chExt cx="4140200" cy="2445366"/>
          </a:xfrm>
        </p:grpSpPr>
        <p:sp>
          <p:nvSpPr>
            <p:cNvPr id="13" name="Rectangle: Rounded Corners 12">
              <a:extLst>
                <a:ext uri="{FF2B5EF4-FFF2-40B4-BE49-F238E27FC236}">
                  <a16:creationId xmlns:a16="http://schemas.microsoft.com/office/drawing/2014/main" id="{F8B84C7A-CA4C-4E71-1EF2-9D10896BE024}"/>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DD7B57B0-03F0-C1A6-5C3C-E653E58364C8}"/>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EDA plots were made for the significant categorical variables</a:t>
              </a:r>
            </a:p>
          </p:txBody>
        </p:sp>
      </p:grpSp>
      <p:cxnSp>
        <p:nvCxnSpPr>
          <p:cNvPr id="15" name="Straight Arrow Connector 14">
            <a:extLst>
              <a:ext uri="{FF2B5EF4-FFF2-40B4-BE49-F238E27FC236}">
                <a16:creationId xmlns:a16="http://schemas.microsoft.com/office/drawing/2014/main" id="{2044FC2C-FB7A-1077-F902-9479AA425EFA}"/>
              </a:ext>
            </a:extLst>
          </p:cNvPr>
          <p:cNvCxnSpPr/>
          <p:nvPr/>
        </p:nvCxnSpPr>
        <p:spPr>
          <a:xfrm>
            <a:off x="5532853" y="479671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40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F156-074B-199F-DC91-A11D8F77D9AE}"/>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16442B1-2180-4CDE-6702-CC044D3410C3}"/>
              </a:ext>
            </a:extLst>
          </p:cNvPr>
          <p:cNvPicPr>
            <a:picLocks noGrp="1" noChangeAspect="1"/>
          </p:cNvPicPr>
          <p:nvPr>
            <p:ph idx="1"/>
          </p:nvPr>
        </p:nvPicPr>
        <p:blipFill rotWithShape="1">
          <a:blip r:embed="rId2"/>
          <a:srcRect l="27936" t="27625" r="15064" b="32214"/>
          <a:stretch/>
        </p:blipFill>
        <p:spPr>
          <a:xfrm>
            <a:off x="304800" y="1523999"/>
            <a:ext cx="5303520" cy="2101857"/>
          </a:xfrm>
        </p:spPr>
      </p:pic>
      <p:grpSp>
        <p:nvGrpSpPr>
          <p:cNvPr id="6" name="Group 5">
            <a:extLst>
              <a:ext uri="{FF2B5EF4-FFF2-40B4-BE49-F238E27FC236}">
                <a16:creationId xmlns:a16="http://schemas.microsoft.com/office/drawing/2014/main" id="{FC074194-8279-83C1-B2A9-33E6C9C76CFC}"/>
              </a:ext>
            </a:extLst>
          </p:cNvPr>
          <p:cNvGrpSpPr/>
          <p:nvPr/>
        </p:nvGrpSpPr>
        <p:grpSpPr>
          <a:xfrm>
            <a:off x="7213600" y="1690688"/>
            <a:ext cx="4140200" cy="1541445"/>
            <a:chOff x="0" y="250985"/>
            <a:chExt cx="4140200" cy="2445366"/>
          </a:xfrm>
        </p:grpSpPr>
        <p:sp>
          <p:nvSpPr>
            <p:cNvPr id="7" name="Rectangle: Rounded Corners 6">
              <a:extLst>
                <a:ext uri="{FF2B5EF4-FFF2-40B4-BE49-F238E27FC236}">
                  <a16:creationId xmlns:a16="http://schemas.microsoft.com/office/drawing/2014/main" id="{18202708-2AB2-7EA1-C1D3-C388644A392D}"/>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3515EF-F85B-5A95-80F7-0FC89C192EFF}"/>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Feature Engineering new features were generated</a:t>
              </a:r>
            </a:p>
          </p:txBody>
        </p:sp>
      </p:grpSp>
      <p:pic>
        <p:nvPicPr>
          <p:cNvPr id="10" name="Picture 9">
            <a:extLst>
              <a:ext uri="{FF2B5EF4-FFF2-40B4-BE49-F238E27FC236}">
                <a16:creationId xmlns:a16="http://schemas.microsoft.com/office/drawing/2014/main" id="{9B5FF44A-6B0E-9F60-5D82-E103A3BE1299}"/>
              </a:ext>
            </a:extLst>
          </p:cNvPr>
          <p:cNvPicPr>
            <a:picLocks noChangeAspect="1"/>
          </p:cNvPicPr>
          <p:nvPr/>
        </p:nvPicPr>
        <p:blipFill rotWithShape="1">
          <a:blip r:embed="rId3"/>
          <a:srcRect l="26917" t="34815" r="11083" b="7704"/>
          <a:stretch/>
        </p:blipFill>
        <p:spPr>
          <a:xfrm>
            <a:off x="304800" y="3842064"/>
            <a:ext cx="4886960" cy="2548576"/>
          </a:xfrm>
          <a:prstGeom prst="rect">
            <a:avLst/>
          </a:prstGeom>
        </p:spPr>
      </p:pic>
      <p:grpSp>
        <p:nvGrpSpPr>
          <p:cNvPr id="11" name="Group 10">
            <a:extLst>
              <a:ext uri="{FF2B5EF4-FFF2-40B4-BE49-F238E27FC236}">
                <a16:creationId xmlns:a16="http://schemas.microsoft.com/office/drawing/2014/main" id="{AAA93A79-8E62-D892-1734-042190DD06C0}"/>
              </a:ext>
            </a:extLst>
          </p:cNvPr>
          <p:cNvGrpSpPr/>
          <p:nvPr/>
        </p:nvGrpSpPr>
        <p:grpSpPr>
          <a:xfrm>
            <a:off x="7332973" y="4573888"/>
            <a:ext cx="4140200" cy="1541445"/>
            <a:chOff x="0" y="250985"/>
            <a:chExt cx="4140200" cy="2445366"/>
          </a:xfrm>
        </p:grpSpPr>
        <p:sp>
          <p:nvSpPr>
            <p:cNvPr id="12" name="Rectangle: Rounded Corners 11">
              <a:extLst>
                <a:ext uri="{FF2B5EF4-FFF2-40B4-BE49-F238E27FC236}">
                  <a16:creationId xmlns:a16="http://schemas.microsoft.com/office/drawing/2014/main" id="{9F9E0A6A-F455-575E-E425-47E40C87D51E}"/>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1AB939E5-05C7-5C12-EE54-4896645E29FB}"/>
                </a:ext>
              </a:extLst>
            </p:cNvPr>
            <p:cNvSpPr txBox="1"/>
            <p:nvPr/>
          </p:nvSpPr>
          <p:spPr>
            <a:xfrm>
              <a:off x="119373" y="370358"/>
              <a:ext cx="3901454" cy="2206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Plotting new features</a:t>
              </a:r>
            </a:p>
          </p:txBody>
        </p:sp>
      </p:grpSp>
      <p:cxnSp>
        <p:nvCxnSpPr>
          <p:cNvPr id="14" name="Straight Arrow Connector 13">
            <a:extLst>
              <a:ext uri="{FF2B5EF4-FFF2-40B4-BE49-F238E27FC236}">
                <a16:creationId xmlns:a16="http://schemas.microsoft.com/office/drawing/2014/main" id="{C82F0BEE-5846-9FCB-BE07-2C9651937BDA}"/>
              </a:ext>
            </a:extLst>
          </p:cNvPr>
          <p:cNvCxnSpPr/>
          <p:nvPr/>
        </p:nvCxnSpPr>
        <p:spPr>
          <a:xfrm>
            <a:off x="5441413" y="252087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295F02-5F99-C002-9B8B-6EDA300CB8B6}"/>
              </a:ext>
            </a:extLst>
          </p:cNvPr>
          <p:cNvCxnSpPr/>
          <p:nvPr/>
        </p:nvCxnSpPr>
        <p:spPr>
          <a:xfrm>
            <a:off x="5360133" y="5436791"/>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0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3AE-26C3-E702-33FA-48CBA3B04AA2}"/>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E32FCC2A-5BF2-F8A5-0D9F-207D8F5C21D7}"/>
              </a:ext>
            </a:extLst>
          </p:cNvPr>
          <p:cNvPicPr>
            <a:picLocks noGrp="1" noChangeAspect="1"/>
          </p:cNvPicPr>
          <p:nvPr>
            <p:ph idx="1"/>
          </p:nvPr>
        </p:nvPicPr>
        <p:blipFill rotWithShape="1">
          <a:blip r:embed="rId2"/>
          <a:srcRect l="33320" t="22255" r="28592" b="7931"/>
          <a:stretch/>
        </p:blipFill>
        <p:spPr>
          <a:xfrm>
            <a:off x="670560" y="1442719"/>
            <a:ext cx="5303520" cy="4196081"/>
          </a:xfrm>
        </p:spPr>
      </p:pic>
      <p:grpSp>
        <p:nvGrpSpPr>
          <p:cNvPr id="6" name="Group 5">
            <a:extLst>
              <a:ext uri="{FF2B5EF4-FFF2-40B4-BE49-F238E27FC236}">
                <a16:creationId xmlns:a16="http://schemas.microsoft.com/office/drawing/2014/main" id="{E90E1598-2E9E-49F1-94A9-490A3D3E2990}"/>
              </a:ext>
            </a:extLst>
          </p:cNvPr>
          <p:cNvGrpSpPr/>
          <p:nvPr/>
        </p:nvGrpSpPr>
        <p:grpSpPr>
          <a:xfrm>
            <a:off x="7213600" y="1690688"/>
            <a:ext cx="4140200" cy="1935180"/>
            <a:chOff x="0" y="250985"/>
            <a:chExt cx="4140200" cy="3069992"/>
          </a:xfrm>
        </p:grpSpPr>
        <p:sp>
          <p:nvSpPr>
            <p:cNvPr id="7" name="Rectangle: Rounded Corners 6">
              <a:extLst>
                <a:ext uri="{FF2B5EF4-FFF2-40B4-BE49-F238E27FC236}">
                  <a16:creationId xmlns:a16="http://schemas.microsoft.com/office/drawing/2014/main" id="{EC18115B-621C-01EF-A6C1-12510021198A}"/>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77E3FF28-CE0D-D716-C320-933826B644D1}"/>
                </a:ext>
              </a:extLst>
            </p:cNvPr>
            <p:cNvSpPr txBox="1"/>
            <p:nvPr/>
          </p:nvSpPr>
          <p:spPr>
            <a:xfrm>
              <a:off x="119373" y="370358"/>
              <a:ext cx="3901454" cy="29506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Clustering was done to </a:t>
              </a:r>
              <a:r>
                <a:rPr lang="en-US" sz="2400" dirty="0"/>
                <a:t>help identify patterns and segment properties into different groups that share similar characteristics</a:t>
              </a:r>
              <a:endParaRPr lang="en-US" sz="2400" kern="1200" dirty="0"/>
            </a:p>
          </p:txBody>
        </p:sp>
      </p:grpSp>
      <p:cxnSp>
        <p:nvCxnSpPr>
          <p:cNvPr id="9" name="Straight Arrow Connector 8">
            <a:extLst>
              <a:ext uri="{FF2B5EF4-FFF2-40B4-BE49-F238E27FC236}">
                <a16:creationId xmlns:a16="http://schemas.microsoft.com/office/drawing/2014/main" id="{F1CE6BBA-9929-6DAC-F2DF-19735622FAAC}"/>
              </a:ext>
            </a:extLst>
          </p:cNvPr>
          <p:cNvCxnSpPr/>
          <p:nvPr/>
        </p:nvCxnSpPr>
        <p:spPr>
          <a:xfrm>
            <a:off x="5174346" y="253166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70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0DD9B-A531-3809-2BD2-E85B52902130}"/>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60C75FC3-F782-4CA2-0CA7-2E39EDFAFA84}"/>
              </a:ext>
            </a:extLst>
          </p:cNvPr>
          <p:cNvPicPr>
            <a:picLocks noGrp="1" noChangeAspect="1"/>
          </p:cNvPicPr>
          <p:nvPr>
            <p:ph idx="1"/>
          </p:nvPr>
        </p:nvPicPr>
        <p:blipFill rotWithShape="1">
          <a:blip r:embed="rId2"/>
          <a:srcRect l="29905" t="21321" r="25965" b="7931"/>
          <a:stretch/>
        </p:blipFill>
        <p:spPr>
          <a:xfrm>
            <a:off x="690880" y="1442719"/>
            <a:ext cx="4927600" cy="4511041"/>
          </a:xfrm>
        </p:spPr>
      </p:pic>
      <p:grpSp>
        <p:nvGrpSpPr>
          <p:cNvPr id="6" name="Group 5">
            <a:extLst>
              <a:ext uri="{FF2B5EF4-FFF2-40B4-BE49-F238E27FC236}">
                <a16:creationId xmlns:a16="http://schemas.microsoft.com/office/drawing/2014/main" id="{6D6EF0C6-5B6A-597D-2520-B3FDE070CF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E9426CF2-9726-5CD8-8C4D-90A4513ED837}"/>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0E288569-FA8B-EDFB-4D45-37D37FB5643D}"/>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ML Modelling was </a:t>
              </a:r>
              <a:r>
                <a:rPr lang="en-US" sz="2400" dirty="0"/>
                <a:t>done and target variable was defined, data was split into training and test sets and algorithm was chosen based on the dataset</a:t>
              </a:r>
              <a:endParaRPr lang="en-US" sz="2400" kern="1200" dirty="0"/>
            </a:p>
          </p:txBody>
        </p:sp>
      </p:grpSp>
      <p:cxnSp>
        <p:nvCxnSpPr>
          <p:cNvPr id="9" name="Straight Arrow Connector 8">
            <a:extLst>
              <a:ext uri="{FF2B5EF4-FFF2-40B4-BE49-F238E27FC236}">
                <a16:creationId xmlns:a16="http://schemas.microsoft.com/office/drawing/2014/main" id="{ADB13A2B-7A47-F646-0F70-03DB24BC77E6}"/>
              </a:ext>
            </a:extLst>
          </p:cNvPr>
          <p:cNvCxnSpPr/>
          <p:nvPr/>
        </p:nvCxnSpPr>
        <p:spPr>
          <a:xfrm>
            <a:off x="548930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05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2D01-00AA-CBD0-FFEA-9F5822765FB7}"/>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86F48C7E-12ED-F9E8-416A-FEBBD18053C3}"/>
              </a:ext>
            </a:extLst>
          </p:cNvPr>
          <p:cNvPicPr>
            <a:picLocks noGrp="1" noChangeAspect="1"/>
          </p:cNvPicPr>
          <p:nvPr>
            <p:ph idx="1"/>
          </p:nvPr>
        </p:nvPicPr>
        <p:blipFill rotWithShape="1">
          <a:blip r:embed="rId2"/>
          <a:srcRect l="31218" t="21321" r="22026" b="6064"/>
          <a:stretch/>
        </p:blipFill>
        <p:spPr>
          <a:xfrm>
            <a:off x="838199" y="1412239"/>
            <a:ext cx="4714875" cy="4118895"/>
          </a:xfrm>
        </p:spPr>
      </p:pic>
      <p:grpSp>
        <p:nvGrpSpPr>
          <p:cNvPr id="6" name="Group 5">
            <a:extLst>
              <a:ext uri="{FF2B5EF4-FFF2-40B4-BE49-F238E27FC236}">
                <a16:creationId xmlns:a16="http://schemas.microsoft.com/office/drawing/2014/main" id="{C5ECFBB3-74B1-0983-D3E5-F9747EBEA75E}"/>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F4C06D41-CC89-3C9A-4ECB-07E6CC11D0C3}"/>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3FDEF86C-830D-8A88-31E3-8F96DB95534E}"/>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Different models were employed and their performance metrics compared to check the best model</a:t>
              </a:r>
            </a:p>
          </p:txBody>
        </p:sp>
      </p:grpSp>
      <p:cxnSp>
        <p:nvCxnSpPr>
          <p:cNvPr id="9" name="Straight Arrow Connector 8">
            <a:extLst>
              <a:ext uri="{FF2B5EF4-FFF2-40B4-BE49-F238E27FC236}">
                <a16:creationId xmlns:a16="http://schemas.microsoft.com/office/drawing/2014/main" id="{1FABE80E-BD87-EFB1-0B17-A53EC25B32A9}"/>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55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02E2C-31AD-18E3-0BC5-EEC12384D83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Project Overview</a:t>
            </a:r>
            <a:endParaRPr lang="en-IN" sz="4000">
              <a:solidFill>
                <a:srgbClr val="FFFFFF"/>
              </a:solidFill>
            </a:endParaRPr>
          </a:p>
        </p:txBody>
      </p:sp>
      <p:sp>
        <p:nvSpPr>
          <p:cNvPr id="3" name="Content Placeholder 2">
            <a:extLst>
              <a:ext uri="{FF2B5EF4-FFF2-40B4-BE49-F238E27FC236}">
                <a16:creationId xmlns:a16="http://schemas.microsoft.com/office/drawing/2014/main" id="{2571E076-9D5B-9E19-7348-BCE9FB6AA85C}"/>
              </a:ext>
            </a:extLst>
          </p:cNvPr>
          <p:cNvSpPr>
            <a:spLocks noGrp="1"/>
          </p:cNvSpPr>
          <p:nvPr>
            <p:ph idx="1"/>
          </p:nvPr>
        </p:nvSpPr>
        <p:spPr>
          <a:xfrm>
            <a:off x="4810259" y="649480"/>
            <a:ext cx="6555347" cy="5546047"/>
          </a:xfrm>
        </p:spPr>
        <p:txBody>
          <a:bodyPr anchor="ctr">
            <a:normAutofit lnSpcReduction="10000"/>
          </a:bodyPr>
          <a:lstStyle/>
          <a:p>
            <a:r>
              <a:rPr lang="en-US" sz="2000" b="0" i="0" dirty="0">
                <a:effectLst/>
                <a:latin typeface="-apple-system"/>
              </a:rPr>
              <a:t>Data cleaning and preprocessing was performed on Dataset. </a:t>
            </a:r>
          </a:p>
          <a:p>
            <a:r>
              <a:rPr lang="en-US" sz="2000" b="0" i="0" dirty="0">
                <a:effectLst/>
                <a:latin typeface="-apple-system"/>
              </a:rPr>
              <a:t>The different methods employed for data wrangling were: </a:t>
            </a:r>
          </a:p>
          <a:p>
            <a:pPr marL="0" indent="0">
              <a:buNone/>
            </a:pPr>
            <a:r>
              <a:rPr lang="en-US" sz="2000" b="0" i="0" dirty="0">
                <a:effectLst/>
                <a:latin typeface="-apple-system"/>
              </a:rPr>
              <a:t>- Filling the null values in column</a:t>
            </a:r>
          </a:p>
          <a:p>
            <a:pPr marL="0" indent="0">
              <a:buNone/>
            </a:pPr>
            <a:r>
              <a:rPr lang="en-US" sz="2000" b="0" i="0" dirty="0">
                <a:effectLst/>
                <a:latin typeface="-apple-system"/>
              </a:rPr>
              <a:t>-  </a:t>
            </a:r>
            <a:r>
              <a:rPr lang="en-US" sz="2000" dirty="0">
                <a:latin typeface="-apple-system"/>
              </a:rPr>
              <a:t>D</a:t>
            </a:r>
            <a:r>
              <a:rPr lang="en-US" sz="2000" b="0" i="0" dirty="0">
                <a:effectLst/>
                <a:latin typeface="-apple-system"/>
              </a:rPr>
              <a:t>ropping out unnecessary columns</a:t>
            </a:r>
          </a:p>
          <a:p>
            <a:pPr marL="0" indent="0">
              <a:buNone/>
            </a:pPr>
            <a:r>
              <a:rPr lang="en-US" sz="2000" b="0" i="0" dirty="0">
                <a:effectLst/>
                <a:latin typeface="-apple-system"/>
              </a:rPr>
              <a:t>-  Checked the datatypes, summary and dimensions of the dataset, treated the missing values</a:t>
            </a:r>
          </a:p>
          <a:p>
            <a:pPr>
              <a:buFontTx/>
              <a:buChar char="-"/>
            </a:pPr>
            <a:r>
              <a:rPr lang="en-US" sz="2000" dirty="0">
                <a:latin typeface="-apple-system"/>
              </a:rPr>
              <a:t>I</a:t>
            </a:r>
            <a:r>
              <a:rPr lang="en-US" sz="2000" b="0" i="0" dirty="0">
                <a:effectLst/>
                <a:latin typeface="-apple-system"/>
              </a:rPr>
              <a:t>dentified the outliers and checked the skewness, correlation of the data. </a:t>
            </a:r>
          </a:p>
          <a:p>
            <a:pPr>
              <a:buFontTx/>
              <a:buChar char="-"/>
            </a:pPr>
            <a:r>
              <a:rPr lang="en-US" sz="2000" b="0" i="0" dirty="0">
                <a:effectLst/>
                <a:latin typeface="-apple-system"/>
              </a:rPr>
              <a:t>Box-plots were constructed for </a:t>
            </a:r>
            <a:r>
              <a:rPr lang="en-US" sz="2000" b="0" i="0" dirty="0" err="1">
                <a:effectLst/>
                <a:latin typeface="-apple-system"/>
              </a:rPr>
              <a:t>visualising</a:t>
            </a:r>
            <a:r>
              <a:rPr lang="en-US" sz="2000" b="0" i="0" dirty="0">
                <a:effectLst/>
                <a:latin typeface="-apple-system"/>
              </a:rPr>
              <a:t> the data after treating the outliers</a:t>
            </a:r>
          </a:p>
          <a:p>
            <a:pPr>
              <a:buFontTx/>
              <a:buChar char="-"/>
            </a:pPr>
            <a:r>
              <a:rPr lang="en-US" sz="2000" dirty="0">
                <a:latin typeface="-apple-system"/>
              </a:rPr>
              <a:t>Heatmap was constructed to visualize the correlation of the data</a:t>
            </a:r>
          </a:p>
          <a:p>
            <a:pPr>
              <a:buFontTx/>
              <a:buChar char="-"/>
            </a:pPr>
            <a:r>
              <a:rPr lang="en-US" sz="2000" dirty="0">
                <a:latin typeface="-apple-system"/>
              </a:rPr>
              <a:t>Different EDA plots were plotted to check the important features using </a:t>
            </a:r>
            <a:r>
              <a:rPr lang="en-US" sz="2000" dirty="0" err="1">
                <a:latin typeface="-apple-system"/>
              </a:rPr>
              <a:t>Groupby</a:t>
            </a:r>
            <a:r>
              <a:rPr lang="en-US" sz="2000" dirty="0">
                <a:latin typeface="-apple-system"/>
              </a:rPr>
              <a:t> function</a:t>
            </a:r>
          </a:p>
          <a:p>
            <a:pPr>
              <a:buFontTx/>
              <a:buChar char="-"/>
            </a:pPr>
            <a:r>
              <a:rPr lang="en-US" sz="2000" dirty="0">
                <a:latin typeface="-apple-system"/>
              </a:rPr>
              <a:t>New features were developed using Feature Engineering</a:t>
            </a:r>
            <a:endParaRPr lang="en-IN" sz="2000" dirty="0"/>
          </a:p>
        </p:txBody>
      </p:sp>
    </p:spTree>
    <p:extLst>
      <p:ext uri="{BB962C8B-B14F-4D97-AF65-F5344CB8AC3E}">
        <p14:creationId xmlns:p14="http://schemas.microsoft.com/office/powerpoint/2010/main" val="269826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52E5-9EBD-1E74-A961-F5AF78262C89}"/>
              </a:ext>
            </a:extLst>
          </p:cNvPr>
          <p:cNvSpPr>
            <a:spLocks noGrp="1"/>
          </p:cNvSpPr>
          <p:nvPr>
            <p:ph type="title"/>
          </p:nvPr>
        </p:nvSpPr>
        <p:spPr/>
        <p:txBody>
          <a:bodyPr/>
          <a:lstStyle/>
          <a:p>
            <a:r>
              <a:rPr lang="en-US" dirty="0"/>
              <a:t>Solution</a:t>
            </a:r>
            <a:endParaRPr lang="en-IN" dirty="0"/>
          </a:p>
        </p:txBody>
      </p:sp>
      <p:pic>
        <p:nvPicPr>
          <p:cNvPr id="5" name="Content Placeholder 4">
            <a:extLst>
              <a:ext uri="{FF2B5EF4-FFF2-40B4-BE49-F238E27FC236}">
                <a16:creationId xmlns:a16="http://schemas.microsoft.com/office/drawing/2014/main" id="{5ACBF3A1-8BB0-47CA-E954-CFBCB940F135}"/>
              </a:ext>
            </a:extLst>
          </p:cNvPr>
          <p:cNvPicPr>
            <a:picLocks noGrp="1" noChangeAspect="1"/>
          </p:cNvPicPr>
          <p:nvPr>
            <p:ph idx="1"/>
          </p:nvPr>
        </p:nvPicPr>
        <p:blipFill rotWithShape="1">
          <a:blip r:embed="rId2"/>
          <a:srcRect l="31087" t="26458" r="45009" b="37818"/>
          <a:stretch/>
        </p:blipFill>
        <p:spPr>
          <a:xfrm>
            <a:off x="838200" y="1402079"/>
            <a:ext cx="3947160" cy="3318219"/>
          </a:xfrm>
        </p:spPr>
      </p:pic>
      <p:grpSp>
        <p:nvGrpSpPr>
          <p:cNvPr id="6" name="Group 5">
            <a:extLst>
              <a:ext uri="{FF2B5EF4-FFF2-40B4-BE49-F238E27FC236}">
                <a16:creationId xmlns:a16="http://schemas.microsoft.com/office/drawing/2014/main" id="{3CD13110-3E61-CCCD-AF4F-93676DACAEDA}"/>
              </a:ext>
            </a:extLst>
          </p:cNvPr>
          <p:cNvGrpSpPr/>
          <p:nvPr/>
        </p:nvGrpSpPr>
        <p:grpSpPr>
          <a:xfrm>
            <a:off x="7088773" y="894080"/>
            <a:ext cx="4265027" cy="4399280"/>
            <a:chOff x="0" y="-1012764"/>
            <a:chExt cx="4140200" cy="5335037"/>
          </a:xfrm>
        </p:grpSpPr>
        <p:sp>
          <p:nvSpPr>
            <p:cNvPr id="7" name="Rectangle: Rounded Corners 6">
              <a:extLst>
                <a:ext uri="{FF2B5EF4-FFF2-40B4-BE49-F238E27FC236}">
                  <a16:creationId xmlns:a16="http://schemas.microsoft.com/office/drawing/2014/main" id="{25FB410C-DC3E-E77A-9BE5-45D0E81DEEB6}"/>
                </a:ext>
              </a:extLst>
            </p:cNvPr>
            <p:cNvSpPr/>
            <p:nvPr/>
          </p:nvSpPr>
          <p:spPr>
            <a:xfrm>
              <a:off x="0" y="250985"/>
              <a:ext cx="4140200" cy="24453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8035A6ED-1D3F-1913-7954-5DA9E9985155}"/>
                </a:ext>
              </a:extLst>
            </p:cNvPr>
            <p:cNvSpPr txBox="1"/>
            <p:nvPr/>
          </p:nvSpPr>
          <p:spPr>
            <a:xfrm>
              <a:off x="119373" y="-1012764"/>
              <a:ext cx="3901454" cy="5335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residuals (error) was plotted to see the distribution if it it is centered around 0 or not</a:t>
              </a:r>
            </a:p>
          </p:txBody>
        </p:sp>
      </p:grpSp>
      <p:cxnSp>
        <p:nvCxnSpPr>
          <p:cNvPr id="9" name="Straight Arrow Connector 8">
            <a:extLst>
              <a:ext uri="{FF2B5EF4-FFF2-40B4-BE49-F238E27FC236}">
                <a16:creationId xmlns:a16="http://schemas.microsoft.com/office/drawing/2014/main" id="{231E1E1A-8C10-9490-1094-CF55545153FD}"/>
              </a:ext>
            </a:extLst>
          </p:cNvPr>
          <p:cNvCxnSpPr/>
          <p:nvPr/>
        </p:nvCxnSpPr>
        <p:spPr>
          <a:xfrm>
            <a:off x="5394056" y="2521506"/>
            <a:ext cx="1599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59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28EB9-4DA0-8FFA-7767-A45989A25AB5}"/>
              </a:ext>
            </a:extLst>
          </p:cNvPr>
          <p:cNvSpPr>
            <a:spLocks noGrp="1"/>
          </p:cNvSpPr>
          <p:nvPr>
            <p:ph type="title"/>
          </p:nvPr>
        </p:nvSpPr>
        <p:spPr>
          <a:xfrm>
            <a:off x="548640" y="856271"/>
            <a:ext cx="4114800" cy="1645139"/>
          </a:xfrm>
        </p:spPr>
        <p:txBody>
          <a:bodyPr vert="horz" lIns="91440" tIns="45720" rIns="91440" bIns="45720" rtlCol="0" anchor="b">
            <a:normAutofit/>
          </a:bodyPr>
          <a:lstStyle/>
          <a:p>
            <a:r>
              <a:rPr lang="en-US" sz="3800" dirty="0"/>
              <a:t>EDA Plots and Conclusion</a:t>
            </a:r>
          </a:p>
        </p:txBody>
      </p:sp>
      <p:sp>
        <p:nvSpPr>
          <p:cNvPr id="1045" name="Rectangle 1044">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Rectangle 1046">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551576-1161-B4F5-85BF-6D8E1D2E3139}"/>
              </a:ext>
            </a:extLst>
          </p:cNvPr>
          <p:cNvSpPr txBox="1"/>
          <p:nvPr/>
        </p:nvSpPr>
        <p:spPr>
          <a:xfrm>
            <a:off x="548640" y="2942520"/>
            <a:ext cx="4114800" cy="324580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These scatter plots collectively illustrate that key features like overall quality, garage area, and living area are significant factors influencing property prices.</a:t>
            </a:r>
          </a:p>
          <a:p>
            <a:pPr indent="-228600">
              <a:lnSpc>
                <a:spcPct val="90000"/>
              </a:lnSpc>
              <a:spcAft>
                <a:spcPts val="600"/>
              </a:spcAft>
              <a:buFont typeface="Arial" panose="020B0604020202020204" pitchFamily="34" charset="0"/>
              <a:buChar char="•"/>
            </a:pPr>
            <a:r>
              <a:rPr lang="en-US" sz="2000" dirty="0"/>
              <a:t> Properties with better quality ratings and larger garage and living areas tend to command higher prices in the market.</a:t>
            </a:r>
          </a:p>
        </p:txBody>
      </p:sp>
      <p:pic>
        <p:nvPicPr>
          <p:cNvPr id="1038" name="Picture 14" descr="A group of graphs showing different sizes of data&#10;&#10;Description automatically generated with medium confidence">
            <a:extLst>
              <a:ext uri="{FF2B5EF4-FFF2-40B4-BE49-F238E27FC236}">
                <a16:creationId xmlns:a16="http://schemas.microsoft.com/office/drawing/2014/main" id="{AA9F163F-DAE4-BF49-A323-DB4E23146B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03632" y="601133"/>
            <a:ext cx="298986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graph of a car&#10;&#10;Description automatically generated">
            <a:extLst>
              <a:ext uri="{FF2B5EF4-FFF2-40B4-BE49-F238E27FC236}">
                <a16:creationId xmlns:a16="http://schemas.microsoft.com/office/drawing/2014/main" id="{B76C6E74-56B8-D0FC-6EBA-C60A831884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29916" y="735149"/>
            <a:ext cx="3246120" cy="2475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graph with blue dots&#10;&#10;Description automatically generated">
            <a:extLst>
              <a:ext uri="{FF2B5EF4-FFF2-40B4-BE49-F238E27FC236}">
                <a16:creationId xmlns:a16="http://schemas.microsoft.com/office/drawing/2014/main" id="{931CF921-8BA2-C96B-3BA1-DF2CDC94E47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75502" y="3580475"/>
            <a:ext cx="3246120" cy="24751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graph with blue dots&#10;&#10;Description automatically generated">
            <a:extLst>
              <a:ext uri="{FF2B5EF4-FFF2-40B4-BE49-F238E27FC236}">
                <a16:creationId xmlns:a16="http://schemas.microsoft.com/office/drawing/2014/main" id="{588C2C8A-1199-C79D-A463-4AA4B12B649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8529916" y="3579139"/>
            <a:ext cx="3246120" cy="247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8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CDFC-B326-F628-00C8-C1703AEF481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dirty="0">
                <a:solidFill>
                  <a:schemeClr val="tx1"/>
                </a:solidFill>
                <a:latin typeface="+mj-lt"/>
                <a:ea typeface="+mj-ea"/>
                <a:cs typeface="+mj-cs"/>
              </a:rPr>
              <a:t>EDA Plots and Conclusion</a:t>
            </a:r>
          </a:p>
        </p:txBody>
      </p:sp>
      <p:sp>
        <p:nvSpPr>
          <p:cNvPr id="205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22709F-1FCB-DC7A-D147-A39206EF4D84}"/>
              </a:ext>
            </a:extLst>
          </p:cNvPr>
          <p:cNvSpPr txBox="1"/>
          <p:nvPr/>
        </p:nvSpPr>
        <p:spPr>
          <a:xfrm>
            <a:off x="630936" y="2807208"/>
            <a:ext cx="3429000" cy="3410712"/>
          </a:xfrm>
          <a:prstGeom prst="rect">
            <a:avLst/>
          </a:prstGeom>
        </p:spPr>
        <p:txBody>
          <a:bodyPr vert="horz" lIns="91440" tIns="45720" rIns="91440" bIns="45720" rtlCol="0" anchor="t">
            <a:normAutofit fontScale="92500" lnSpcReduction="10000"/>
          </a:bodyPr>
          <a:lstStyle/>
          <a:p>
            <a:pPr indent="-228600">
              <a:lnSpc>
                <a:spcPct val="90000"/>
              </a:lnSpc>
              <a:spcAft>
                <a:spcPts val="600"/>
              </a:spcAft>
              <a:buFont typeface="Arial" panose="020B0604020202020204" pitchFamily="34" charset="0"/>
              <a:buChar char="•"/>
            </a:pPr>
            <a:r>
              <a:rPr lang="en-US" sz="2200" dirty="0"/>
              <a:t>It is evident that the quality rating of "Excellent" has the highest average sale price, followed by "Good". The other quality ratings fall within a lower range of sale prices. </a:t>
            </a:r>
          </a:p>
          <a:p>
            <a:pPr indent="-228600">
              <a:lnSpc>
                <a:spcPct val="90000"/>
              </a:lnSpc>
              <a:spcAft>
                <a:spcPts val="600"/>
              </a:spcAft>
              <a:buFont typeface="Arial" panose="020B0604020202020204" pitchFamily="34" charset="0"/>
              <a:buChar char="•"/>
            </a:pPr>
            <a:r>
              <a:rPr lang="en-US" sz="2200" dirty="0"/>
              <a:t>This suggests a clear positive correlation between the quality rating of a property and its sale price, with higher quality ratings corresponding to higher sale prices.</a:t>
            </a:r>
          </a:p>
        </p:txBody>
      </p:sp>
      <p:pic>
        <p:nvPicPr>
          <p:cNvPr id="2050" name="Picture 2" descr="A group of graphs with numbers and numbers&#10;&#10;Description automatically generated with medium confidence">
            <a:extLst>
              <a:ext uri="{FF2B5EF4-FFF2-40B4-BE49-F238E27FC236}">
                <a16:creationId xmlns:a16="http://schemas.microsoft.com/office/drawing/2014/main" id="{AC25F91F-A645-226A-4FCF-0A4D9D5157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142142"/>
            <a:ext cx="6903720" cy="457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92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43A9-30BB-0824-E630-4C3C59D09A63}"/>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dirty="0"/>
              <a:t>EDA Plots and Conclusion</a:t>
            </a:r>
          </a:p>
        </p:txBody>
      </p:sp>
      <p:pic>
        <p:nvPicPr>
          <p:cNvPr id="3076" name="Picture 4" descr="A screenshot of a computer&#10;&#10;Description automatically generated">
            <a:extLst>
              <a:ext uri="{FF2B5EF4-FFF2-40B4-BE49-F238E27FC236}">
                <a16:creationId xmlns:a16="http://schemas.microsoft.com/office/drawing/2014/main" id="{5563CE3F-2CDB-9D8D-867A-15CFB640DB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593"/>
          <a:stretch/>
        </p:blipFill>
        <p:spPr bwMode="auto">
          <a:xfrm>
            <a:off x="5429250" y="365125"/>
            <a:ext cx="3473566" cy="24848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graph of blue and white squares&#10;&#10;Description automatically generated with medium confidence">
            <a:extLst>
              <a:ext uri="{FF2B5EF4-FFF2-40B4-BE49-F238E27FC236}">
                <a16:creationId xmlns:a16="http://schemas.microsoft.com/office/drawing/2014/main" id="{163AB152-3729-5828-42A6-F0190F5DF1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08474" y="3105695"/>
            <a:ext cx="5177295" cy="3248754"/>
          </a:xfrm>
          <a:prstGeom prst="rect">
            <a:avLst/>
          </a:prstGeom>
          <a:noFill/>
          <a:extLst>
            <a:ext uri="{909E8E84-426E-40DD-AFC4-6F175D3DCCD1}">
              <a14:hiddenFill xmlns:a14="http://schemas.microsoft.com/office/drawing/2010/main">
                <a:solidFill>
                  <a:srgbClr val="FFFFFF"/>
                </a:solidFill>
              </a14:hiddenFill>
            </a:ext>
          </a:extLst>
        </p:spPr>
      </p:pic>
      <p:sp>
        <p:nvSpPr>
          <p:cNvPr id="308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754BDB-BDCF-1F74-4291-DE2288D8C049}"/>
              </a:ext>
            </a:extLst>
          </p:cNvPr>
          <p:cNvSpPr txBox="1"/>
          <p:nvPr/>
        </p:nvSpPr>
        <p:spPr>
          <a:xfrm>
            <a:off x="612648" y="2908005"/>
            <a:ext cx="5295015" cy="3268957"/>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n-US" sz="2400" dirty="0"/>
              <a:t>There is a negative relationship between the age of the property and its sale price. As the age of the property increases, the sale price tends to decrease. This suggests that newer properties are valued higher in the market compared to older properties.</a:t>
            </a:r>
          </a:p>
          <a:p>
            <a:pPr indent="-228600">
              <a:lnSpc>
                <a:spcPct val="90000"/>
              </a:lnSpc>
              <a:spcAft>
                <a:spcPts val="600"/>
              </a:spcAft>
              <a:buFont typeface="Arial" panose="020B0604020202020204" pitchFamily="34" charset="0"/>
              <a:buChar char="•"/>
            </a:pPr>
            <a:r>
              <a:rPr lang="en-US" sz="2400" dirty="0"/>
              <a:t>Sale prices vary significantly by neighborhood. Some neighborhoods have higher average sale prices compared to others, indicating that location is a crucial factor in determining property prices. Certain neighborhoods might be more desirable due to factors like amenities, safety, school districts, and overall prestige.</a:t>
            </a:r>
            <a:endParaRPr lang="en-US" sz="2200" dirty="0"/>
          </a:p>
        </p:txBody>
      </p:sp>
      <p:pic>
        <p:nvPicPr>
          <p:cNvPr id="3074" name="Picture 2" descr="A graph showing the difference between a number of blue dots&#10;&#10;Description automatically generated with medium confidence">
            <a:extLst>
              <a:ext uri="{FF2B5EF4-FFF2-40B4-BE49-F238E27FC236}">
                <a16:creationId xmlns:a16="http://schemas.microsoft.com/office/drawing/2014/main" id="{58CEF617-1D91-B453-C9A3-95BB72C8BB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9010202" y="437227"/>
            <a:ext cx="3071363" cy="223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2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C643-F1F8-26B2-F4CE-E84EDB4D88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EDA Plots and Conclusion</a:t>
            </a:r>
          </a:p>
        </p:txBody>
      </p:sp>
      <p:sp>
        <p:nvSpPr>
          <p:cNvPr id="410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09C962-7A09-3700-8A4C-5E1D4B87C96B}"/>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0:</a:t>
            </a:r>
            <a:r>
              <a:rPr kumimoji="0" lang="en-US" altLang="en-US" sz="1700" b="0" i="0" u="none" strike="noStrike" cap="none" normalizeH="0" baseline="0" dirty="0">
                <a:ln>
                  <a:noFill/>
                </a:ln>
                <a:effectLst/>
              </a:rPr>
              <a:t> This cluster represents modestly-sized properties with fewer amenities, likely appealing to budget-conscious buyers seeking affordable options with basic features.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1:</a:t>
            </a:r>
            <a:r>
              <a:rPr kumimoji="0" lang="en-US" altLang="en-US" sz="1700" b="0" i="0" u="none" strike="noStrike" cap="none" normalizeH="0" baseline="0" dirty="0">
                <a:ln>
                  <a:noFill/>
                </a:ln>
                <a:effectLst/>
              </a:rPr>
              <a:t> Properties in this cluster offer mid-range amenities and quality, suitable for average buyers looking for moderately-sized homes with standard features.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1" i="0" u="none" strike="noStrike" cap="none" normalizeH="0" baseline="0" dirty="0">
                <a:ln>
                  <a:noFill/>
                </a:ln>
                <a:effectLst/>
              </a:rPr>
              <a:t>Cluster 2:</a:t>
            </a:r>
            <a:r>
              <a:rPr kumimoji="0" lang="en-US" altLang="en-US" sz="1700" b="0" i="0" u="none" strike="noStrike" cap="none" normalizeH="0" baseline="0" dirty="0">
                <a:ln>
                  <a:noFill/>
                </a:ln>
                <a:effectLst/>
              </a:rPr>
              <a:t> This cluster comprises upscale properties with luxurious amenities, including spacious living areas, large garages, and additional features like fireplaces and pool areas, appealing to high-end buyers seeking premium homes. </a:t>
            </a:r>
          </a:p>
        </p:txBody>
      </p:sp>
      <p:pic>
        <p:nvPicPr>
          <p:cNvPr id="4098" name="Picture 2" descr="A diagram of a diagram&#10;&#10;Description automatically generated with medium confidence">
            <a:extLst>
              <a:ext uri="{FF2B5EF4-FFF2-40B4-BE49-F238E27FC236}">
                <a16:creationId xmlns:a16="http://schemas.microsoft.com/office/drawing/2014/main" id="{1456E073-0B83-E6B9-E15C-8C3F9B038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9048" y="1572951"/>
            <a:ext cx="5458968" cy="371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62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813B-7EDA-D98B-A97E-A5A0B370E479}"/>
              </a:ext>
            </a:extLst>
          </p:cNvPr>
          <p:cNvSpPr>
            <a:spLocks noGrp="1"/>
          </p:cNvSpPr>
          <p:nvPr>
            <p:ph type="title"/>
          </p:nvPr>
        </p:nvSpPr>
        <p:spPr/>
        <p:txBody>
          <a:bodyPr/>
          <a:lstStyle/>
          <a:p>
            <a:r>
              <a:rPr lang="en-US"/>
              <a:t>Modelling results</a:t>
            </a:r>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079D52B7-296D-8B13-09EA-2BE9C5CD7B49}"/>
              </a:ext>
            </a:extLst>
          </p:cNvPr>
          <p:cNvPicPr>
            <a:picLocks noGrp="1" noChangeAspect="1"/>
          </p:cNvPicPr>
          <p:nvPr>
            <p:ph idx="1"/>
          </p:nvPr>
        </p:nvPicPr>
        <p:blipFill rotWithShape="1">
          <a:blip r:embed="rId2"/>
          <a:srcRect l="33189" t="32761" r="47636" b="24276"/>
          <a:stretch/>
        </p:blipFill>
        <p:spPr>
          <a:xfrm>
            <a:off x="6664962" y="1027906"/>
            <a:ext cx="3225800" cy="4065394"/>
          </a:xfrm>
        </p:spPr>
      </p:pic>
      <p:sp>
        <p:nvSpPr>
          <p:cNvPr id="8" name="TextBox 7">
            <a:extLst>
              <a:ext uri="{FF2B5EF4-FFF2-40B4-BE49-F238E27FC236}">
                <a16:creationId xmlns:a16="http://schemas.microsoft.com/office/drawing/2014/main" id="{88AB9FAF-898F-E2EF-87B8-72021A5865FF}"/>
              </a:ext>
            </a:extLst>
          </p:cNvPr>
          <p:cNvSpPr txBox="1"/>
          <p:nvPr/>
        </p:nvSpPr>
        <p:spPr>
          <a:xfrm>
            <a:off x="6380480" y="5313680"/>
            <a:ext cx="547624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MSE:</a:t>
            </a:r>
            <a:r>
              <a:rPr kumimoji="0" lang="en-US" altLang="en-US" sz="1800" b="0" i="0" u="none" strike="noStrike" cap="none" normalizeH="0" baseline="0">
                <a:ln>
                  <a:noFill/>
                </a:ln>
                <a:solidFill>
                  <a:schemeClr val="tx1"/>
                </a:solidFill>
                <a:effectLst/>
                <a:latin typeface="Arial" panose="020B0604020202020204" pitchFamily="34" charset="0"/>
              </a:rPr>
              <a:t> Mean Squared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MAE:</a:t>
            </a:r>
            <a:r>
              <a:rPr kumimoji="0" lang="en-US" altLang="en-US" sz="1800" b="0" i="0" u="none" strike="noStrike" cap="none" normalizeH="0" baseline="0">
                <a:ln>
                  <a:noFill/>
                </a:ln>
                <a:solidFill>
                  <a:schemeClr val="tx1"/>
                </a:solidFill>
                <a:effectLst/>
                <a:latin typeface="Arial" panose="020B0604020202020204" pitchFamily="34" charset="0"/>
              </a:rPr>
              <a:t> Mean Absolute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RMSE:</a:t>
            </a:r>
            <a:r>
              <a:rPr kumimoji="0" lang="en-US" altLang="en-US" sz="1800" b="0" i="0" u="none" strike="noStrike" cap="none" normalizeH="0" baseline="0">
                <a:ln>
                  <a:noFill/>
                </a:ln>
                <a:solidFill>
                  <a:schemeClr val="tx1"/>
                </a:solidFill>
                <a:effectLst/>
                <a:latin typeface="Arial" panose="020B0604020202020204" pitchFamily="34" charset="0"/>
              </a:rPr>
              <a:t> Root Mean Squared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MedAE:</a:t>
            </a:r>
            <a:r>
              <a:rPr kumimoji="0" lang="en-US" altLang="en-US" sz="1800" b="0" i="0" u="none" strike="noStrike" cap="none" normalizeH="0" baseline="0">
                <a:ln>
                  <a:noFill/>
                </a:ln>
                <a:solidFill>
                  <a:schemeClr val="tx1"/>
                </a:solidFill>
                <a:effectLst/>
                <a:latin typeface="Arial" panose="020B0604020202020204" pitchFamily="34" charset="0"/>
              </a:rPr>
              <a:t> Median Absolute Error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extBox 6">
            <a:extLst>
              <a:ext uri="{FF2B5EF4-FFF2-40B4-BE49-F238E27FC236}">
                <a16:creationId xmlns:a16="http://schemas.microsoft.com/office/drawing/2014/main" id="{8075E9E3-82D9-DFF7-37BB-3AF65CF9D390}"/>
              </a:ext>
            </a:extLst>
          </p:cNvPr>
          <p:cNvGraphicFramePr/>
          <p:nvPr/>
        </p:nvGraphicFramePr>
        <p:xfrm>
          <a:off x="609600" y="1595120"/>
          <a:ext cx="491744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871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E1A89-C176-9568-D40F-5AA22253931C}"/>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kern="1200">
                <a:solidFill>
                  <a:schemeClr val="tx1"/>
                </a:solidFill>
                <a:latin typeface="+mj-lt"/>
                <a:ea typeface="+mj-ea"/>
                <a:cs typeface="+mj-cs"/>
              </a:rPr>
              <a:t>Modelling Results</a:t>
            </a:r>
          </a:p>
        </p:txBody>
      </p:sp>
      <p:grpSp>
        <p:nvGrpSpPr>
          <p:cNvPr id="6157" name="Group 61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158" name="Rectangle 61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61" name="Rectangle 61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5BA2912-14BE-FD0B-96CC-97D910335911}"/>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Uniform distribution of residuals around zero indicates balanced errors across predicted values, ensuring the model isn't consistently over- or under-predicting. </a:t>
            </a:r>
          </a:p>
          <a:p>
            <a:pPr marL="285750" indent="-228600">
              <a:lnSpc>
                <a:spcPct val="90000"/>
              </a:lnSpc>
              <a:spcAft>
                <a:spcPts val="600"/>
              </a:spcAft>
              <a:buFont typeface="Arial" panose="020B0604020202020204" pitchFamily="34" charset="0"/>
              <a:buChar char="•"/>
            </a:pPr>
            <a:r>
              <a:rPr lang="en-US" sz="2000" dirty="0"/>
              <a:t>Even spread of residuals reflects a well-fitted model, capturing data patterns effectively and providing reliable predictions.</a:t>
            </a:r>
          </a:p>
        </p:txBody>
      </p:sp>
      <p:sp>
        <p:nvSpPr>
          <p:cNvPr id="6163" name="Rectangle 61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5" name="Rectangle 61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78AC158-96C0-28F8-E4D1-CD866565C5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 b="4541"/>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6167" name="Rectangle 616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F0959089-21E1-4BD4-1FD9-1E8EAABA5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43" r="1" b="1"/>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0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2E584BD-56AD-BBDA-236E-0852C1E0C7BB}"/>
              </a:ext>
            </a:extLst>
          </p:cNvPr>
          <p:cNvGraphicFramePr>
            <a:graphicFrameLocks noGrp="1"/>
          </p:cNvGraphicFramePr>
          <p:nvPr>
            <p:ph idx="1"/>
            <p:extLst>
              <p:ext uri="{D42A27DB-BD31-4B8C-83A1-F6EECF244321}">
                <p14:modId xmlns:p14="http://schemas.microsoft.com/office/powerpoint/2010/main" val="63812414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603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3C1-ACC3-A05F-27E4-BAC208D2AEB3}"/>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1839B702-9733-F48E-F996-C00767D9F8B9}"/>
              </a:ext>
            </a:extLst>
          </p:cNvPr>
          <p:cNvSpPr>
            <a:spLocks noGrp="1"/>
          </p:cNvSpPr>
          <p:nvPr>
            <p:ph idx="1"/>
          </p:nvPr>
        </p:nvSpPr>
        <p:spPr/>
        <p:txBody>
          <a:bodyPr>
            <a:normAutofit/>
          </a:bodyPr>
          <a:lstStyle/>
          <a:p>
            <a:pPr marL="0" indent="0">
              <a:buNone/>
            </a:pPr>
            <a:r>
              <a:rPr lang="en-US" sz="1800" dirty="0"/>
              <a:t>    Libraries used:</a:t>
            </a:r>
          </a:p>
          <a:p>
            <a:r>
              <a:rPr lang="en-US" sz="1800" b="0" i="0" dirty="0">
                <a:solidFill>
                  <a:srgbClr val="1F2328"/>
                </a:solidFill>
                <a:effectLst/>
              </a:rPr>
              <a:t>Pandas: Data manipulation library that provides data structures like </a:t>
            </a:r>
            <a:r>
              <a:rPr lang="en-US" sz="1800" b="0" i="0" dirty="0" err="1">
                <a:solidFill>
                  <a:srgbClr val="1F2328"/>
                </a:solidFill>
                <a:effectLst/>
              </a:rPr>
              <a:t>DataFrames</a:t>
            </a:r>
            <a:r>
              <a:rPr lang="en-US" sz="1800" b="0" i="0" dirty="0">
                <a:solidFill>
                  <a:srgbClr val="1F2328"/>
                </a:solidFill>
                <a:effectLst/>
              </a:rPr>
              <a:t> for easy handling and analysis of structured data. </a:t>
            </a:r>
          </a:p>
          <a:p>
            <a:r>
              <a:rPr lang="en-US" sz="1800" b="0" i="0" dirty="0">
                <a:solidFill>
                  <a:srgbClr val="1F2328"/>
                </a:solidFill>
                <a:effectLst/>
              </a:rPr>
              <a:t>NumPy: Fundamental library for numerical computing in Python, offering powerful array objects and mathematical functions for array operations. </a:t>
            </a:r>
          </a:p>
          <a:p>
            <a:r>
              <a:rPr lang="en-US" sz="1800" b="0" i="0" dirty="0">
                <a:solidFill>
                  <a:srgbClr val="1F2328"/>
                </a:solidFill>
                <a:effectLst/>
              </a:rPr>
              <a:t>Matplotlib: Comprehensive plotting library for creating static, interactive, and publication-quality visualizations in Python. </a:t>
            </a:r>
          </a:p>
          <a:p>
            <a:r>
              <a:rPr lang="en-US" sz="1800" b="0" i="0" dirty="0">
                <a:solidFill>
                  <a:srgbClr val="1F2328"/>
                </a:solidFill>
                <a:effectLst/>
              </a:rPr>
              <a:t>Seaborn: Statistical data visualization library that works well with Pandas and Matplotlib, offering high-level functions for creating informative statistical plots.</a:t>
            </a:r>
          </a:p>
          <a:p>
            <a:r>
              <a:rPr lang="en-US" sz="1800" dirty="0" err="1">
                <a:solidFill>
                  <a:srgbClr val="1F2328"/>
                </a:solidFill>
              </a:rPr>
              <a:t>SimpleImputer</a:t>
            </a:r>
            <a:r>
              <a:rPr lang="en-US" sz="1800" dirty="0">
                <a:solidFill>
                  <a:srgbClr val="1F2328"/>
                </a:solidFill>
              </a:rPr>
              <a:t>: Was </a:t>
            </a:r>
            <a:r>
              <a:rPr lang="en-US" sz="1800" dirty="0"/>
              <a:t>used to fill in (impute) missing values in your dataset</a:t>
            </a:r>
          </a:p>
          <a:p>
            <a:r>
              <a:rPr lang="en-US" sz="1800" b="0" i="0" dirty="0" err="1">
                <a:solidFill>
                  <a:srgbClr val="1F2328"/>
                </a:solidFill>
                <a:effectLst/>
              </a:rPr>
              <a:t>StandardScaler</a:t>
            </a:r>
            <a:r>
              <a:rPr lang="en-US" sz="1800" b="0" i="0" dirty="0">
                <a:solidFill>
                  <a:srgbClr val="1F2328"/>
                </a:solidFill>
                <a:effectLst/>
              </a:rPr>
              <a:t>: Was used to </a:t>
            </a:r>
            <a:r>
              <a:rPr lang="en-US" sz="1800" dirty="0"/>
              <a:t>standardizes features by removing the mean and scaling to unit variance</a:t>
            </a:r>
            <a:endParaRPr lang="en-US" sz="1800" b="0" i="0" dirty="0">
              <a:solidFill>
                <a:srgbClr val="1F2328"/>
              </a:solidFill>
              <a:effectLst/>
            </a:endParaRPr>
          </a:p>
          <a:p>
            <a:r>
              <a:rPr lang="en-US" sz="1800" dirty="0">
                <a:solidFill>
                  <a:srgbClr val="1F2328"/>
                </a:solidFill>
              </a:rPr>
              <a:t>The code was executed in Google </a:t>
            </a:r>
            <a:r>
              <a:rPr lang="en-US" sz="1800" dirty="0" err="1">
                <a:solidFill>
                  <a:srgbClr val="1F2328"/>
                </a:solidFill>
              </a:rPr>
              <a:t>Colab</a:t>
            </a:r>
            <a:r>
              <a:rPr lang="en-US" sz="1800" dirty="0">
                <a:solidFill>
                  <a:srgbClr val="1F2328"/>
                </a:solidFill>
              </a:rPr>
              <a:t> notebook.</a:t>
            </a:r>
            <a:endParaRPr lang="en-IN" sz="1800" dirty="0"/>
          </a:p>
        </p:txBody>
      </p:sp>
    </p:spTree>
    <p:extLst>
      <p:ext uri="{BB962C8B-B14F-4D97-AF65-F5344CB8AC3E}">
        <p14:creationId xmlns:p14="http://schemas.microsoft.com/office/powerpoint/2010/main" val="420951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C7A36-DE0A-111B-89C7-94703B44C81C}"/>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4097490-9B72-949F-3150-1124A9886567}"/>
              </a:ext>
            </a:extLst>
          </p:cNvPr>
          <p:cNvSpPr txBox="1"/>
          <p:nvPr/>
        </p:nvSpPr>
        <p:spPr>
          <a:xfrm>
            <a:off x="6359916" y="2064875"/>
            <a:ext cx="4308084" cy="1771319"/>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Importing the libraries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endParaRPr lang="en-US" sz="1782" dirty="0"/>
          </a:p>
          <a:p>
            <a:pPr defTabSz="905256">
              <a:spcAft>
                <a:spcPts val="600"/>
              </a:spcAft>
            </a:pPr>
            <a:r>
              <a:rPr lang="en-US" sz="1782" kern="1200" dirty="0">
                <a:solidFill>
                  <a:schemeClr val="tx1"/>
                </a:solidFill>
                <a:latin typeface="+mn-lt"/>
                <a:ea typeface="+mn-ea"/>
                <a:cs typeface="+mn-cs"/>
              </a:rPr>
              <a:t>To read the csv file</a:t>
            </a:r>
          </a:p>
          <a:p>
            <a:pPr defTabSz="905256">
              <a:spcAft>
                <a:spcPts val="600"/>
              </a:spcAft>
            </a:pPr>
            <a:r>
              <a:rPr lang="en-US" sz="1782" kern="1200" dirty="0">
                <a:solidFill>
                  <a:schemeClr val="tx1"/>
                </a:solidFill>
                <a:latin typeface="+mn-lt"/>
                <a:ea typeface="+mn-ea"/>
                <a:cs typeface="+mn-cs"/>
              </a:rPr>
              <a:t>To check dimension of the dataset</a:t>
            </a:r>
            <a:endParaRPr lang="en-IN" dirty="0"/>
          </a:p>
        </p:txBody>
      </p:sp>
      <p:sp>
        <p:nvSpPr>
          <p:cNvPr id="10" name="TextBox 9">
            <a:extLst>
              <a:ext uri="{FF2B5EF4-FFF2-40B4-BE49-F238E27FC236}">
                <a16:creationId xmlns:a16="http://schemas.microsoft.com/office/drawing/2014/main" id="{D75DB9DF-9BC4-FAF0-9F70-7853165DB679}"/>
              </a:ext>
            </a:extLst>
          </p:cNvPr>
          <p:cNvSpPr txBox="1"/>
          <p:nvPr/>
        </p:nvSpPr>
        <p:spPr>
          <a:xfrm>
            <a:off x="6419718" y="4634940"/>
            <a:ext cx="4620003" cy="1420132"/>
          </a:xfrm>
          <a:prstGeom prst="rect">
            <a:avLst/>
          </a:prstGeom>
          <a:noFill/>
        </p:spPr>
        <p:txBody>
          <a:bodyPr wrap="square" rtlCol="0">
            <a:spAutoFit/>
          </a:bodyPr>
          <a:lstStyle/>
          <a:p>
            <a:pPr defTabSz="905256">
              <a:spcAft>
                <a:spcPts val="600"/>
              </a:spcAft>
            </a:pPr>
            <a:r>
              <a:rPr lang="en-US" sz="1782" kern="1200" dirty="0">
                <a:solidFill>
                  <a:schemeClr val="tx1"/>
                </a:solidFill>
                <a:latin typeface="+mn-lt"/>
                <a:ea typeface="+mn-ea"/>
                <a:cs typeface="+mn-cs"/>
              </a:rPr>
              <a:t>To check for the null values in the columns</a:t>
            </a:r>
          </a:p>
          <a:p>
            <a:pPr defTabSz="905256">
              <a:spcAft>
                <a:spcPts val="600"/>
              </a:spcAft>
            </a:pPr>
            <a:endParaRPr lang="en-US" sz="1782" kern="1200" dirty="0">
              <a:solidFill>
                <a:schemeClr val="tx1"/>
              </a:solidFill>
              <a:latin typeface="+mn-lt"/>
              <a:ea typeface="+mn-ea"/>
              <a:cs typeface="+mn-cs"/>
            </a:endParaRPr>
          </a:p>
          <a:p>
            <a:pPr defTabSz="905256">
              <a:spcAft>
                <a:spcPts val="600"/>
              </a:spcAft>
            </a:pPr>
            <a:r>
              <a:rPr lang="en-US" sz="1782" kern="1200" dirty="0">
                <a:solidFill>
                  <a:schemeClr val="tx1"/>
                </a:solidFill>
                <a:latin typeface="+mn-lt"/>
                <a:ea typeface="+mn-ea"/>
                <a:cs typeface="+mn-cs"/>
              </a:rPr>
              <a:t>To </a:t>
            </a:r>
            <a:r>
              <a:rPr lang="en-US" sz="1782" dirty="0"/>
              <a:t>check</a:t>
            </a:r>
            <a:r>
              <a:rPr lang="en-US" sz="1782" kern="1200" dirty="0">
                <a:solidFill>
                  <a:schemeClr val="tx1"/>
                </a:solidFill>
                <a:latin typeface="+mn-lt"/>
                <a:ea typeface="+mn-ea"/>
                <a:cs typeface="+mn-cs"/>
              </a:rPr>
              <a:t> the duplicate values </a:t>
            </a:r>
          </a:p>
          <a:p>
            <a:pPr defTabSz="905256">
              <a:spcAft>
                <a:spcPts val="600"/>
              </a:spcAft>
            </a:pPr>
            <a:r>
              <a:rPr lang="en-US" sz="1782" kern="1200" dirty="0">
                <a:solidFill>
                  <a:schemeClr val="tx1"/>
                </a:solidFill>
                <a:latin typeface="+mn-lt"/>
                <a:ea typeface="+mn-ea"/>
                <a:cs typeface="+mn-cs"/>
              </a:rPr>
              <a:t>To get summary of the dataset</a:t>
            </a:r>
            <a:endParaRPr lang="en-IN" dirty="0"/>
          </a:p>
        </p:txBody>
      </p:sp>
      <p:cxnSp>
        <p:nvCxnSpPr>
          <p:cNvPr id="12" name="Straight Arrow Connector 11">
            <a:extLst>
              <a:ext uri="{FF2B5EF4-FFF2-40B4-BE49-F238E27FC236}">
                <a16:creationId xmlns:a16="http://schemas.microsoft.com/office/drawing/2014/main" id="{F1D3D48B-0BB2-30DD-FAAE-061538F4DD20}"/>
              </a:ext>
            </a:extLst>
          </p:cNvPr>
          <p:cNvCxnSpPr/>
          <p:nvPr/>
        </p:nvCxnSpPr>
        <p:spPr>
          <a:xfrm>
            <a:off x="4043680" y="2282861"/>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1E314D2-C5FE-B9ED-0D0B-D20AFEF8D350}"/>
              </a:ext>
            </a:extLst>
          </p:cNvPr>
          <p:cNvCxnSpPr/>
          <p:nvPr/>
        </p:nvCxnSpPr>
        <p:spPr>
          <a:xfrm>
            <a:off x="4255458" y="323545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A18020-6009-DC39-6481-AD1D33357378}"/>
              </a:ext>
            </a:extLst>
          </p:cNvPr>
          <p:cNvCxnSpPr/>
          <p:nvPr/>
        </p:nvCxnSpPr>
        <p:spPr>
          <a:xfrm>
            <a:off x="4110355" y="3636330"/>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6CAA93-87AD-4000-3F4E-763295BDC923}"/>
              </a:ext>
            </a:extLst>
          </p:cNvPr>
          <p:cNvCxnSpPr/>
          <p:nvPr/>
        </p:nvCxnSpPr>
        <p:spPr>
          <a:xfrm>
            <a:off x="4110355" y="4942244"/>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47B88D-2C16-D9E0-5199-08A676CCBCD4}"/>
              </a:ext>
            </a:extLst>
          </p:cNvPr>
          <p:cNvCxnSpPr/>
          <p:nvPr/>
        </p:nvCxnSpPr>
        <p:spPr>
          <a:xfrm>
            <a:off x="4110355" y="5542857"/>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4DEF38C-1675-5252-D123-170D302FB608}"/>
              </a:ext>
            </a:extLst>
          </p:cNvPr>
          <p:cNvCxnSpPr/>
          <p:nvPr/>
        </p:nvCxnSpPr>
        <p:spPr>
          <a:xfrm>
            <a:off x="4110355" y="5838132"/>
            <a:ext cx="2164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F3D3767-35B1-8CE0-E4B7-FF71F90E7CF9}"/>
              </a:ext>
            </a:extLst>
          </p:cNvPr>
          <p:cNvPicPr>
            <a:picLocks noChangeAspect="1"/>
          </p:cNvPicPr>
          <p:nvPr/>
        </p:nvPicPr>
        <p:blipFill rotWithShape="1">
          <a:blip r:embed="rId2"/>
          <a:srcRect l="29140" t="24848" r="34636" b="30885"/>
          <a:stretch/>
        </p:blipFill>
        <p:spPr>
          <a:xfrm>
            <a:off x="749884" y="1647435"/>
            <a:ext cx="4416384" cy="3035822"/>
          </a:xfrm>
          <a:prstGeom prst="rect">
            <a:avLst/>
          </a:prstGeom>
        </p:spPr>
      </p:pic>
      <p:pic>
        <p:nvPicPr>
          <p:cNvPr id="11" name="Picture 10">
            <a:extLst>
              <a:ext uri="{FF2B5EF4-FFF2-40B4-BE49-F238E27FC236}">
                <a16:creationId xmlns:a16="http://schemas.microsoft.com/office/drawing/2014/main" id="{6B8BFE74-3154-1BA5-DDC5-01A7280447DB}"/>
              </a:ext>
            </a:extLst>
          </p:cNvPr>
          <p:cNvPicPr>
            <a:picLocks noChangeAspect="1"/>
          </p:cNvPicPr>
          <p:nvPr/>
        </p:nvPicPr>
        <p:blipFill rotWithShape="1">
          <a:blip r:embed="rId3"/>
          <a:srcRect l="31305" t="40725" r="43658" b="53649"/>
          <a:stretch/>
        </p:blipFill>
        <p:spPr>
          <a:xfrm>
            <a:off x="1057807" y="4698324"/>
            <a:ext cx="3052548" cy="385810"/>
          </a:xfrm>
          <a:prstGeom prst="rect">
            <a:avLst/>
          </a:prstGeom>
        </p:spPr>
      </p:pic>
      <p:pic>
        <p:nvPicPr>
          <p:cNvPr id="14" name="Picture 13">
            <a:extLst>
              <a:ext uri="{FF2B5EF4-FFF2-40B4-BE49-F238E27FC236}">
                <a16:creationId xmlns:a16="http://schemas.microsoft.com/office/drawing/2014/main" id="{2CDC9189-382F-32AE-31C7-5B39F9D15DD0}"/>
              </a:ext>
            </a:extLst>
          </p:cNvPr>
          <p:cNvPicPr>
            <a:picLocks noChangeAspect="1"/>
          </p:cNvPicPr>
          <p:nvPr/>
        </p:nvPicPr>
        <p:blipFill rotWithShape="1">
          <a:blip r:embed="rId3"/>
          <a:srcRect l="28859" t="84297" r="38533" b="6862"/>
          <a:stretch/>
        </p:blipFill>
        <p:spPr>
          <a:xfrm>
            <a:off x="596255" y="5186165"/>
            <a:ext cx="3975652" cy="606336"/>
          </a:xfrm>
          <a:prstGeom prst="rect">
            <a:avLst/>
          </a:prstGeom>
        </p:spPr>
      </p:pic>
      <p:pic>
        <p:nvPicPr>
          <p:cNvPr id="21" name="Picture 20">
            <a:extLst>
              <a:ext uri="{FF2B5EF4-FFF2-40B4-BE49-F238E27FC236}">
                <a16:creationId xmlns:a16="http://schemas.microsoft.com/office/drawing/2014/main" id="{01E98E56-8B84-8139-6B2F-D9CF9C56F2D8}"/>
              </a:ext>
            </a:extLst>
          </p:cNvPr>
          <p:cNvPicPr>
            <a:picLocks noChangeAspect="1"/>
          </p:cNvPicPr>
          <p:nvPr/>
        </p:nvPicPr>
        <p:blipFill rotWithShape="1">
          <a:blip r:embed="rId4"/>
          <a:srcRect l="29296" t="37500" r="39141" b="56019"/>
          <a:stretch/>
        </p:blipFill>
        <p:spPr>
          <a:xfrm>
            <a:off x="660030" y="5714993"/>
            <a:ext cx="3848101" cy="444401"/>
          </a:xfrm>
          <a:prstGeom prst="rect">
            <a:avLst/>
          </a:prstGeom>
        </p:spPr>
      </p:pic>
    </p:spTree>
    <p:extLst>
      <p:ext uri="{BB962C8B-B14F-4D97-AF65-F5344CB8AC3E}">
        <p14:creationId xmlns:p14="http://schemas.microsoft.com/office/powerpoint/2010/main" val="185634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5712DCB-9ADD-D124-9628-B60D81FB1BD8}"/>
              </a:ext>
            </a:extLst>
          </p:cNvPr>
          <p:cNvSpPr>
            <a:spLocks noGrp="1"/>
          </p:cNvSpPr>
          <p:nvPr>
            <p:ph type="title"/>
          </p:nvPr>
        </p:nvSpPr>
        <p:spPr>
          <a:xfrm>
            <a:off x="841248" y="334644"/>
            <a:ext cx="10509504" cy="1076914"/>
          </a:xfrm>
        </p:spPr>
        <p:txBody>
          <a:bodyPr anchor="ctr">
            <a:normAutofit/>
          </a:bodyPr>
          <a:lstStyle/>
          <a:p>
            <a:r>
              <a:rPr lang="en-US" sz="4000" dirty="0"/>
              <a:t>Solution</a:t>
            </a:r>
            <a:endParaRPr lang="en-IN" sz="4000" dirty="0"/>
          </a:p>
        </p:txBody>
      </p:sp>
      <p:cxnSp>
        <p:nvCxnSpPr>
          <p:cNvPr id="11" name="Straight Arrow Connector 10">
            <a:extLst>
              <a:ext uri="{FF2B5EF4-FFF2-40B4-BE49-F238E27FC236}">
                <a16:creationId xmlns:a16="http://schemas.microsoft.com/office/drawing/2014/main" id="{500C7B96-D608-11C9-EC9F-34C2684C7F05}"/>
              </a:ext>
            </a:extLst>
          </p:cNvPr>
          <p:cNvCxnSpPr/>
          <p:nvPr/>
        </p:nvCxnSpPr>
        <p:spPr>
          <a:xfrm>
            <a:off x="4368800" y="181864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EA9CD2-63EA-37B9-35EA-EE1BC34F53E7}"/>
              </a:ext>
            </a:extLst>
          </p:cNvPr>
          <p:cNvCxnSpPr/>
          <p:nvPr/>
        </p:nvCxnSpPr>
        <p:spPr>
          <a:xfrm>
            <a:off x="4246880" y="3429000"/>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DD8F360-B778-BCAD-1EEF-548D83525B9C}"/>
              </a:ext>
            </a:extLst>
          </p:cNvPr>
          <p:cNvCxnSpPr/>
          <p:nvPr/>
        </p:nvCxnSpPr>
        <p:spPr>
          <a:xfrm>
            <a:off x="4490720" y="5095875"/>
            <a:ext cx="1849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extBox 8">
            <a:extLst>
              <a:ext uri="{FF2B5EF4-FFF2-40B4-BE49-F238E27FC236}">
                <a16:creationId xmlns:a16="http://schemas.microsoft.com/office/drawing/2014/main" id="{C6929A92-795A-5E4C-29F4-5983341AA6D1}"/>
              </a:ext>
            </a:extLst>
          </p:cNvPr>
          <p:cNvGraphicFramePr/>
          <p:nvPr>
            <p:extLst>
              <p:ext uri="{D42A27DB-BD31-4B8C-83A1-F6EECF244321}">
                <p14:modId xmlns:p14="http://schemas.microsoft.com/office/powerpoint/2010/main" val="952853246"/>
              </p:ext>
            </p:extLst>
          </p:nvPr>
        </p:nvGraphicFramePr>
        <p:xfrm>
          <a:off x="6543040" y="1615440"/>
          <a:ext cx="537464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00A50830-6BB9-C30B-43D0-69C159BF6960}"/>
              </a:ext>
            </a:extLst>
          </p:cNvPr>
          <p:cNvPicPr>
            <a:picLocks noChangeAspect="1"/>
          </p:cNvPicPr>
          <p:nvPr/>
        </p:nvPicPr>
        <p:blipFill rotWithShape="1">
          <a:blip r:embed="rId7"/>
          <a:srcRect l="28696" t="33624" r="35272" b="58709"/>
          <a:stretch/>
        </p:blipFill>
        <p:spPr>
          <a:xfrm>
            <a:off x="441463" y="1595755"/>
            <a:ext cx="4393096" cy="525816"/>
          </a:xfrm>
          <a:prstGeom prst="rect">
            <a:avLst/>
          </a:prstGeom>
        </p:spPr>
      </p:pic>
      <p:pic>
        <p:nvPicPr>
          <p:cNvPr id="10" name="Picture 9">
            <a:extLst>
              <a:ext uri="{FF2B5EF4-FFF2-40B4-BE49-F238E27FC236}">
                <a16:creationId xmlns:a16="http://schemas.microsoft.com/office/drawing/2014/main" id="{1BAE9DB4-83BC-DD08-FB40-C3410E2856E7}"/>
              </a:ext>
            </a:extLst>
          </p:cNvPr>
          <p:cNvPicPr>
            <a:picLocks noChangeAspect="1"/>
          </p:cNvPicPr>
          <p:nvPr/>
        </p:nvPicPr>
        <p:blipFill rotWithShape="1">
          <a:blip r:embed="rId8"/>
          <a:srcRect l="29454" t="32041" r="34769" b="27292"/>
          <a:stretch/>
        </p:blipFill>
        <p:spPr>
          <a:xfrm>
            <a:off x="931241" y="2206116"/>
            <a:ext cx="3214039" cy="2788966"/>
          </a:xfrm>
          <a:prstGeom prst="rect">
            <a:avLst/>
          </a:prstGeom>
        </p:spPr>
      </p:pic>
      <p:pic>
        <p:nvPicPr>
          <p:cNvPr id="15" name="Picture 14">
            <a:extLst>
              <a:ext uri="{FF2B5EF4-FFF2-40B4-BE49-F238E27FC236}">
                <a16:creationId xmlns:a16="http://schemas.microsoft.com/office/drawing/2014/main" id="{0972A869-5B30-D859-846B-AAE847E90B8B}"/>
              </a:ext>
            </a:extLst>
          </p:cNvPr>
          <p:cNvPicPr>
            <a:picLocks noChangeAspect="1"/>
          </p:cNvPicPr>
          <p:nvPr/>
        </p:nvPicPr>
        <p:blipFill rotWithShape="1">
          <a:blip r:embed="rId9"/>
          <a:srcRect l="29837" t="43560" r="37554" b="49579"/>
          <a:stretch/>
        </p:blipFill>
        <p:spPr>
          <a:xfrm>
            <a:off x="650185" y="4995082"/>
            <a:ext cx="3975652" cy="470535"/>
          </a:xfrm>
          <a:prstGeom prst="rect">
            <a:avLst/>
          </a:prstGeom>
        </p:spPr>
      </p:pic>
    </p:spTree>
    <p:extLst>
      <p:ext uri="{BB962C8B-B14F-4D97-AF65-F5344CB8AC3E}">
        <p14:creationId xmlns:p14="http://schemas.microsoft.com/office/powerpoint/2010/main" val="60297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97D5-26DC-D01B-C201-7DB0C81DA1E5}"/>
              </a:ext>
            </a:extLst>
          </p:cNvPr>
          <p:cNvSpPr>
            <a:spLocks noGrp="1"/>
          </p:cNvSpPr>
          <p:nvPr>
            <p:ph type="title"/>
          </p:nvPr>
        </p:nvSpPr>
        <p:spPr/>
        <p:txBody>
          <a:bodyPr/>
          <a:lstStyle/>
          <a:p>
            <a:r>
              <a:rPr lang="en-US" dirty="0"/>
              <a:t>Solution</a:t>
            </a:r>
            <a:endParaRPr lang="en-IN" dirty="0"/>
          </a:p>
        </p:txBody>
      </p:sp>
      <p:cxnSp>
        <p:nvCxnSpPr>
          <p:cNvPr id="16" name="Straight Arrow Connector 15">
            <a:extLst>
              <a:ext uri="{FF2B5EF4-FFF2-40B4-BE49-F238E27FC236}">
                <a16:creationId xmlns:a16="http://schemas.microsoft.com/office/drawing/2014/main" id="{1C6B3958-2B99-6BD6-073D-88F10008C823}"/>
              </a:ext>
            </a:extLst>
          </p:cNvPr>
          <p:cNvCxnSpPr/>
          <p:nvPr/>
        </p:nvCxnSpPr>
        <p:spPr>
          <a:xfrm>
            <a:off x="4519182" y="2133918"/>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739B2A-F280-C61C-41C5-09081EEEFDBA}"/>
              </a:ext>
            </a:extLst>
          </p:cNvPr>
          <p:cNvCxnSpPr/>
          <p:nvPr/>
        </p:nvCxnSpPr>
        <p:spPr>
          <a:xfrm>
            <a:off x="4506482" y="6443663"/>
            <a:ext cx="1249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extBox 13">
            <a:extLst>
              <a:ext uri="{FF2B5EF4-FFF2-40B4-BE49-F238E27FC236}">
                <a16:creationId xmlns:a16="http://schemas.microsoft.com/office/drawing/2014/main" id="{12C922FE-D11F-F1A6-5389-988C54EE0E42}"/>
              </a:ext>
            </a:extLst>
          </p:cNvPr>
          <p:cNvGraphicFramePr/>
          <p:nvPr>
            <p:extLst>
              <p:ext uri="{D42A27DB-BD31-4B8C-83A1-F6EECF244321}">
                <p14:modId xmlns:p14="http://schemas.microsoft.com/office/powerpoint/2010/main" val="1287229639"/>
              </p:ext>
            </p:extLst>
          </p:nvPr>
        </p:nvGraphicFramePr>
        <p:xfrm>
          <a:off x="6024880" y="1879918"/>
          <a:ext cx="5328920"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954C7BA5-049C-B13B-A213-125A7D82E364}"/>
              </a:ext>
            </a:extLst>
          </p:cNvPr>
          <p:cNvPicPr>
            <a:picLocks noChangeAspect="1"/>
          </p:cNvPicPr>
          <p:nvPr/>
        </p:nvPicPr>
        <p:blipFill rotWithShape="1">
          <a:blip r:embed="rId7"/>
          <a:srcRect l="29208" t="59051" r="31250" b="31653"/>
          <a:stretch/>
        </p:blipFill>
        <p:spPr>
          <a:xfrm>
            <a:off x="195580" y="1878488"/>
            <a:ext cx="4820920" cy="637540"/>
          </a:xfrm>
          <a:prstGeom prst="rect">
            <a:avLst/>
          </a:prstGeom>
        </p:spPr>
      </p:pic>
      <p:pic>
        <p:nvPicPr>
          <p:cNvPr id="12" name="Picture 11">
            <a:extLst>
              <a:ext uri="{FF2B5EF4-FFF2-40B4-BE49-F238E27FC236}">
                <a16:creationId xmlns:a16="http://schemas.microsoft.com/office/drawing/2014/main" id="{879C35B8-1BBE-91BF-5BEC-55F396C134E4}"/>
              </a:ext>
            </a:extLst>
          </p:cNvPr>
          <p:cNvPicPr>
            <a:picLocks noChangeAspect="1"/>
          </p:cNvPicPr>
          <p:nvPr/>
        </p:nvPicPr>
        <p:blipFill rotWithShape="1">
          <a:blip r:embed="rId8"/>
          <a:srcRect l="30000" t="33472" r="20312" b="19167"/>
          <a:stretch/>
        </p:blipFill>
        <p:spPr>
          <a:xfrm>
            <a:off x="468630" y="3429000"/>
            <a:ext cx="4547870" cy="3248026"/>
          </a:xfrm>
          <a:prstGeom prst="rect">
            <a:avLst/>
          </a:prstGeom>
        </p:spPr>
      </p:pic>
    </p:spTree>
    <p:extLst>
      <p:ext uri="{BB962C8B-B14F-4D97-AF65-F5344CB8AC3E}">
        <p14:creationId xmlns:p14="http://schemas.microsoft.com/office/powerpoint/2010/main" val="370341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CBEA-3F43-A5BD-A2C7-E303E2753310}"/>
              </a:ext>
            </a:extLst>
          </p:cNvPr>
          <p:cNvSpPr>
            <a:spLocks noGrp="1"/>
          </p:cNvSpPr>
          <p:nvPr>
            <p:ph type="title"/>
          </p:nvPr>
        </p:nvSpPr>
        <p:spPr/>
        <p:txBody>
          <a:bodyPr/>
          <a:lstStyle/>
          <a:p>
            <a:r>
              <a:rPr lang="en-US" dirty="0"/>
              <a:t>Solution</a:t>
            </a:r>
            <a:endParaRPr lang="en-IN" dirty="0"/>
          </a:p>
        </p:txBody>
      </p:sp>
      <p:graphicFrame>
        <p:nvGraphicFramePr>
          <p:cNvPr id="15" name="Content Placeholder 2">
            <a:extLst>
              <a:ext uri="{FF2B5EF4-FFF2-40B4-BE49-F238E27FC236}">
                <a16:creationId xmlns:a16="http://schemas.microsoft.com/office/drawing/2014/main" id="{6F4A0ECE-72B3-C565-D48C-6D855DA3B799}"/>
              </a:ext>
            </a:extLst>
          </p:cNvPr>
          <p:cNvGraphicFramePr>
            <a:graphicFrameLocks noGrp="1"/>
          </p:cNvGraphicFramePr>
          <p:nvPr>
            <p:ph idx="1"/>
            <p:extLst>
              <p:ext uri="{D42A27DB-BD31-4B8C-83A1-F6EECF244321}">
                <p14:modId xmlns:p14="http://schemas.microsoft.com/office/powerpoint/2010/main" val="2596414477"/>
              </p:ext>
            </p:extLst>
          </p:nvPr>
        </p:nvGraphicFramePr>
        <p:xfrm>
          <a:off x="7975600" y="1854041"/>
          <a:ext cx="4140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Arrow Connector 11">
            <a:extLst>
              <a:ext uri="{FF2B5EF4-FFF2-40B4-BE49-F238E27FC236}">
                <a16:creationId xmlns:a16="http://schemas.microsoft.com/office/drawing/2014/main" id="{081B445A-7959-C27F-EBA5-1E645167958D}"/>
              </a:ext>
            </a:extLst>
          </p:cNvPr>
          <p:cNvCxnSpPr/>
          <p:nvPr/>
        </p:nvCxnSpPr>
        <p:spPr>
          <a:xfrm>
            <a:off x="5915025" y="4029710"/>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0E92D92-F90C-E63E-372E-CFD490B1B37B}"/>
              </a:ext>
            </a:extLst>
          </p:cNvPr>
          <p:cNvCxnSpPr/>
          <p:nvPr/>
        </p:nvCxnSpPr>
        <p:spPr>
          <a:xfrm>
            <a:off x="5915025" y="5334635"/>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10CFC1A-8F90-4308-79B7-F2775CCCEDDD}"/>
              </a:ext>
            </a:extLst>
          </p:cNvPr>
          <p:cNvPicPr>
            <a:picLocks noChangeAspect="1"/>
          </p:cNvPicPr>
          <p:nvPr/>
        </p:nvPicPr>
        <p:blipFill rotWithShape="1">
          <a:blip r:embed="rId7"/>
          <a:srcRect l="29453" t="39722" r="5624" b="13194"/>
          <a:stretch/>
        </p:blipFill>
        <p:spPr>
          <a:xfrm>
            <a:off x="258763" y="1774985"/>
            <a:ext cx="6218237" cy="3228974"/>
          </a:xfrm>
          <a:prstGeom prst="rect">
            <a:avLst/>
          </a:prstGeom>
        </p:spPr>
      </p:pic>
      <p:pic>
        <p:nvPicPr>
          <p:cNvPr id="8" name="Picture 7">
            <a:extLst>
              <a:ext uri="{FF2B5EF4-FFF2-40B4-BE49-F238E27FC236}">
                <a16:creationId xmlns:a16="http://schemas.microsoft.com/office/drawing/2014/main" id="{5F10F015-CEFF-2634-1824-EBF126C09BA5}"/>
              </a:ext>
            </a:extLst>
          </p:cNvPr>
          <p:cNvPicPr>
            <a:picLocks noChangeAspect="1"/>
          </p:cNvPicPr>
          <p:nvPr/>
        </p:nvPicPr>
        <p:blipFill rotWithShape="1">
          <a:blip r:embed="rId8"/>
          <a:srcRect l="29531" t="35139" r="9297" b="36528"/>
          <a:stretch/>
        </p:blipFill>
        <p:spPr>
          <a:xfrm>
            <a:off x="258763" y="5003959"/>
            <a:ext cx="6019800" cy="1453834"/>
          </a:xfrm>
          <a:prstGeom prst="rect">
            <a:avLst/>
          </a:prstGeom>
        </p:spPr>
      </p:pic>
    </p:spTree>
    <p:extLst>
      <p:ext uri="{BB962C8B-B14F-4D97-AF65-F5344CB8AC3E}">
        <p14:creationId xmlns:p14="http://schemas.microsoft.com/office/powerpoint/2010/main" val="167085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2982-38F0-27C7-8448-79176887C526}"/>
              </a:ext>
            </a:extLst>
          </p:cNvPr>
          <p:cNvSpPr>
            <a:spLocks noGrp="1"/>
          </p:cNvSpPr>
          <p:nvPr>
            <p:ph type="title"/>
          </p:nvPr>
        </p:nvSpPr>
        <p:spPr>
          <a:xfrm>
            <a:off x="838200" y="117000"/>
            <a:ext cx="10515600" cy="1325563"/>
          </a:xfrm>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456EC1CA-BBE3-4C69-7041-49D850BD8C80}"/>
              </a:ext>
            </a:extLst>
          </p:cNvPr>
          <p:cNvSpPr>
            <a:spLocks noGrp="1"/>
          </p:cNvSpPr>
          <p:nvPr>
            <p:ph idx="1"/>
          </p:nvPr>
        </p:nvSpPr>
        <p:spPr>
          <a:xfrm>
            <a:off x="7863840" y="1846264"/>
            <a:ext cx="3835400" cy="4351338"/>
          </a:xfrm>
        </p:spPr>
        <p:txBody>
          <a:bodyPr/>
          <a:lstStyle/>
          <a:p>
            <a:pPr marL="0" indent="0">
              <a:buNone/>
            </a:pPr>
            <a:r>
              <a:rPr lang="en-US" dirty="0"/>
              <a:t>To check the distribution before transformation using histogram</a:t>
            </a:r>
          </a:p>
          <a:p>
            <a:pPr marL="0" indent="0">
              <a:buNone/>
            </a:pPr>
            <a:endParaRPr lang="en-US" dirty="0"/>
          </a:p>
          <a:p>
            <a:pPr marL="0" indent="0">
              <a:buNone/>
            </a:pPr>
            <a:endParaRPr lang="en-US" dirty="0"/>
          </a:p>
          <a:p>
            <a:pPr marL="0" indent="0">
              <a:buNone/>
            </a:pPr>
            <a:r>
              <a:rPr lang="en-US" dirty="0"/>
              <a:t>The high skew columns were normalized using logarithmic transformation</a:t>
            </a:r>
            <a:endParaRPr lang="en-IN" dirty="0"/>
          </a:p>
        </p:txBody>
      </p:sp>
      <p:cxnSp>
        <p:nvCxnSpPr>
          <p:cNvPr id="9" name="Straight Arrow Connector 8">
            <a:extLst>
              <a:ext uri="{FF2B5EF4-FFF2-40B4-BE49-F238E27FC236}">
                <a16:creationId xmlns:a16="http://schemas.microsoft.com/office/drawing/2014/main" id="{45AC61B6-BE03-6001-B109-88CA6E6778AE}"/>
              </a:ext>
            </a:extLst>
          </p:cNvPr>
          <p:cNvCxnSpPr/>
          <p:nvPr/>
        </p:nvCxnSpPr>
        <p:spPr>
          <a:xfrm>
            <a:off x="5882640" y="2143760"/>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A43A60-C00E-44A5-6BDE-A672DEF85034}"/>
              </a:ext>
            </a:extLst>
          </p:cNvPr>
          <p:cNvCxnSpPr/>
          <p:nvPr/>
        </p:nvCxnSpPr>
        <p:spPr>
          <a:xfrm>
            <a:off x="5842000" y="4363085"/>
            <a:ext cx="1823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357F902-8C8E-86C6-0048-EC4004887017}"/>
              </a:ext>
            </a:extLst>
          </p:cNvPr>
          <p:cNvPicPr>
            <a:picLocks noChangeAspect="1"/>
          </p:cNvPicPr>
          <p:nvPr/>
        </p:nvPicPr>
        <p:blipFill rotWithShape="1">
          <a:blip r:embed="rId2"/>
          <a:srcRect l="30079" t="26621" r="27265" b="51657"/>
          <a:stretch/>
        </p:blipFill>
        <p:spPr>
          <a:xfrm>
            <a:off x="761999" y="1939290"/>
            <a:ext cx="5200651" cy="1489710"/>
          </a:xfrm>
          <a:prstGeom prst="rect">
            <a:avLst/>
          </a:prstGeom>
        </p:spPr>
      </p:pic>
      <p:pic>
        <p:nvPicPr>
          <p:cNvPr id="11" name="Picture 10">
            <a:extLst>
              <a:ext uri="{FF2B5EF4-FFF2-40B4-BE49-F238E27FC236}">
                <a16:creationId xmlns:a16="http://schemas.microsoft.com/office/drawing/2014/main" id="{731B673F-B781-248A-2650-D392B7A031EE}"/>
              </a:ext>
            </a:extLst>
          </p:cNvPr>
          <p:cNvPicPr>
            <a:picLocks noChangeAspect="1"/>
          </p:cNvPicPr>
          <p:nvPr/>
        </p:nvPicPr>
        <p:blipFill rotWithShape="1">
          <a:blip r:embed="rId3"/>
          <a:srcRect l="29530" t="47361" r="10782" b="26111"/>
          <a:stretch/>
        </p:blipFill>
        <p:spPr>
          <a:xfrm>
            <a:off x="761999" y="3733800"/>
            <a:ext cx="5334002" cy="1819276"/>
          </a:xfrm>
          <a:prstGeom prst="rect">
            <a:avLst/>
          </a:prstGeom>
        </p:spPr>
      </p:pic>
    </p:spTree>
    <p:extLst>
      <p:ext uri="{BB962C8B-B14F-4D97-AF65-F5344CB8AC3E}">
        <p14:creationId xmlns:p14="http://schemas.microsoft.com/office/powerpoint/2010/main" val="3554402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30B-0F6A-E799-F648-068B67D01EEB}"/>
              </a:ext>
            </a:extLst>
          </p:cNvPr>
          <p:cNvSpPr>
            <a:spLocks noGrp="1"/>
          </p:cNvSpPr>
          <p:nvPr>
            <p:ph type="title"/>
          </p:nvPr>
        </p:nvSpPr>
        <p:spPr/>
        <p:txBody>
          <a:bodyPr/>
          <a:lstStyle/>
          <a:p>
            <a:r>
              <a:rPr lang="en-US" dirty="0"/>
              <a:t>Solution</a:t>
            </a:r>
            <a:endParaRPr lang="en-IN" dirty="0"/>
          </a:p>
        </p:txBody>
      </p:sp>
      <p:sp>
        <p:nvSpPr>
          <p:cNvPr id="8" name="TextBox 7">
            <a:extLst>
              <a:ext uri="{FF2B5EF4-FFF2-40B4-BE49-F238E27FC236}">
                <a16:creationId xmlns:a16="http://schemas.microsoft.com/office/drawing/2014/main" id="{A809E392-5646-4E8B-9853-7A670DAA7853}"/>
              </a:ext>
            </a:extLst>
          </p:cNvPr>
          <p:cNvSpPr txBox="1"/>
          <p:nvPr/>
        </p:nvSpPr>
        <p:spPr>
          <a:xfrm>
            <a:off x="8326120" y="1943100"/>
            <a:ext cx="3532505" cy="3416320"/>
          </a:xfrm>
          <a:prstGeom prst="rect">
            <a:avLst/>
          </a:prstGeom>
          <a:noFill/>
        </p:spPr>
        <p:txBody>
          <a:bodyPr wrap="square" rtlCol="0">
            <a:spAutoFit/>
          </a:bodyPr>
          <a:lstStyle/>
          <a:p>
            <a:r>
              <a:rPr lang="en-US" dirty="0"/>
              <a:t>After logarithmic transformation skewness was checked and distribution was plotted</a:t>
            </a:r>
          </a:p>
          <a:p>
            <a:endParaRPr lang="en-US" dirty="0"/>
          </a:p>
          <a:p>
            <a:endParaRPr lang="en-US" dirty="0"/>
          </a:p>
          <a:p>
            <a:endParaRPr lang="en-US" dirty="0"/>
          </a:p>
          <a:p>
            <a:endParaRPr lang="en-US" dirty="0"/>
          </a:p>
          <a:p>
            <a:endParaRPr lang="en-US" dirty="0"/>
          </a:p>
          <a:p>
            <a:endParaRPr lang="en-US" dirty="0"/>
          </a:p>
          <a:p>
            <a:endParaRPr lang="en-US" dirty="0"/>
          </a:p>
          <a:p>
            <a:r>
              <a:rPr lang="en-IN" dirty="0"/>
              <a:t>To construct the box-plot for the selected columns</a:t>
            </a:r>
            <a:endParaRPr lang="en-US" dirty="0"/>
          </a:p>
        </p:txBody>
      </p:sp>
      <p:cxnSp>
        <p:nvCxnSpPr>
          <p:cNvPr id="10" name="Straight Arrow Connector 9">
            <a:extLst>
              <a:ext uri="{FF2B5EF4-FFF2-40B4-BE49-F238E27FC236}">
                <a16:creationId xmlns:a16="http://schemas.microsoft.com/office/drawing/2014/main" id="{9A5A3BF4-DDB2-7DF2-B6D6-0B7CC53FF2DE}"/>
              </a:ext>
            </a:extLst>
          </p:cNvPr>
          <p:cNvCxnSpPr/>
          <p:nvPr/>
        </p:nvCxnSpPr>
        <p:spPr>
          <a:xfrm>
            <a:off x="5991225" y="210502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F3D74-4D69-81DC-3CDE-CE0271411F2A}"/>
              </a:ext>
            </a:extLst>
          </p:cNvPr>
          <p:cNvCxnSpPr/>
          <p:nvPr/>
        </p:nvCxnSpPr>
        <p:spPr>
          <a:xfrm>
            <a:off x="5991225" y="4867275"/>
            <a:ext cx="2019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B958E0-381E-8985-9DC9-7F7C95D2DFDF}"/>
              </a:ext>
            </a:extLst>
          </p:cNvPr>
          <p:cNvPicPr>
            <a:picLocks noChangeAspect="1"/>
          </p:cNvPicPr>
          <p:nvPr/>
        </p:nvPicPr>
        <p:blipFill rotWithShape="1">
          <a:blip r:embed="rId2"/>
          <a:srcRect l="30235" t="33194" r="18984" b="41250"/>
          <a:stretch/>
        </p:blipFill>
        <p:spPr>
          <a:xfrm>
            <a:off x="561974" y="4381500"/>
            <a:ext cx="6191251" cy="1752600"/>
          </a:xfrm>
          <a:prstGeom prst="rect">
            <a:avLst/>
          </a:prstGeom>
        </p:spPr>
      </p:pic>
      <p:pic>
        <p:nvPicPr>
          <p:cNvPr id="9" name="Picture 8">
            <a:extLst>
              <a:ext uri="{FF2B5EF4-FFF2-40B4-BE49-F238E27FC236}">
                <a16:creationId xmlns:a16="http://schemas.microsoft.com/office/drawing/2014/main" id="{ACA5342D-A19C-6483-D3DA-3A7D6B729C1D}"/>
              </a:ext>
            </a:extLst>
          </p:cNvPr>
          <p:cNvPicPr>
            <a:picLocks noChangeAspect="1"/>
          </p:cNvPicPr>
          <p:nvPr/>
        </p:nvPicPr>
        <p:blipFill rotWithShape="1">
          <a:blip r:embed="rId3"/>
          <a:srcRect l="28828" t="59306" r="28907" b="20139"/>
          <a:stretch/>
        </p:blipFill>
        <p:spPr>
          <a:xfrm>
            <a:off x="838199" y="1771650"/>
            <a:ext cx="5153026" cy="1409700"/>
          </a:xfrm>
          <a:prstGeom prst="rect">
            <a:avLst/>
          </a:prstGeom>
        </p:spPr>
      </p:pic>
    </p:spTree>
    <p:extLst>
      <p:ext uri="{BB962C8B-B14F-4D97-AF65-F5344CB8AC3E}">
        <p14:creationId xmlns:p14="http://schemas.microsoft.com/office/powerpoint/2010/main" val="2083952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1064</Words>
  <Application>Microsoft Office PowerPoint</Application>
  <PresentationFormat>Widescreen</PresentationFormat>
  <Paragraphs>110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-apple-system</vt:lpstr>
      <vt:lpstr>Arial</vt:lpstr>
      <vt:lpstr>Calibri</vt:lpstr>
      <vt:lpstr>Calibri Light</vt:lpstr>
      <vt:lpstr>Office Theme</vt:lpstr>
      <vt:lpstr>Exploratory Data Analysis for Real Estate Pricing</vt:lpstr>
      <vt:lpstr>Project Overview</vt:lpstr>
      <vt:lpstr>Methodology</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Solution</vt:lpstr>
      <vt:lpstr>EDA Plots and Conclusion</vt:lpstr>
      <vt:lpstr>EDA Plots and Conclusion</vt:lpstr>
      <vt:lpstr>EDA Plots and Conclusion</vt:lpstr>
      <vt:lpstr>EDA Plots and Conclusion</vt:lpstr>
      <vt:lpstr>Modelling results</vt:lpstr>
      <vt:lpstr>Modelling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 and Data Wrangling</dc:title>
  <dc:creator>Garima Mahajan/MSAT/BBL</dc:creator>
  <cp:lastModifiedBy>Garima Mahajan/MSAT/BBL</cp:lastModifiedBy>
  <cp:revision>3</cp:revision>
  <dcterms:created xsi:type="dcterms:W3CDTF">2024-04-30T17:10:53Z</dcterms:created>
  <dcterms:modified xsi:type="dcterms:W3CDTF">2024-06-08T10:52:23Z</dcterms:modified>
</cp:coreProperties>
</file>